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9" r:id="rId1"/>
    <p:sldMasterId id="2147483648" r:id="rId2"/>
    <p:sldMasterId id="2147483659" r:id="rId3"/>
    <p:sldMasterId id="2147483669" r:id="rId4"/>
  </p:sldMasterIdLst>
  <p:notesMasterIdLst>
    <p:notesMasterId r:id="rId26"/>
  </p:notesMasterIdLst>
  <p:sldIdLst>
    <p:sldId id="711" r:id="rId5"/>
    <p:sldId id="710" r:id="rId6"/>
    <p:sldId id="709" r:id="rId7"/>
    <p:sldId id="708" r:id="rId8"/>
    <p:sldId id="728" r:id="rId9"/>
    <p:sldId id="729" r:id="rId10"/>
    <p:sldId id="712" r:id="rId11"/>
    <p:sldId id="721" r:id="rId12"/>
    <p:sldId id="713" r:id="rId13"/>
    <p:sldId id="715" r:id="rId14"/>
    <p:sldId id="717" r:id="rId15"/>
    <p:sldId id="718" r:id="rId16"/>
    <p:sldId id="719" r:id="rId17"/>
    <p:sldId id="730" r:id="rId18"/>
    <p:sldId id="722" r:id="rId19"/>
    <p:sldId id="731" r:id="rId20"/>
    <p:sldId id="725" r:id="rId21"/>
    <p:sldId id="732" r:id="rId22"/>
    <p:sldId id="720" r:id="rId23"/>
    <p:sldId id="734" r:id="rId24"/>
    <p:sldId id="733" r:id="rId25"/>
  </p:sldIdLst>
  <p:sldSz cx="9144000" cy="5143500" type="screen16x9"/>
  <p:notesSz cx="6858000" cy="9313863"/>
  <p:defaultTextStyle>
    <a:defPPr>
      <a:defRPr lang="en-US"/>
    </a:defPPr>
    <a:lvl1pPr algn="l" rtl="0" fontAlgn="base">
      <a:spcBef>
        <a:spcPct val="0"/>
      </a:spcBef>
      <a:spcAft>
        <a:spcPct val="0"/>
      </a:spcAft>
      <a:defRPr sz="2400" kern="1200">
        <a:solidFill>
          <a:schemeClr val="tx1"/>
        </a:solidFill>
        <a:latin typeface="Arial" charset="0"/>
        <a:ea typeface="ヒラギノ角ゴ Pro W3"/>
        <a:cs typeface="Arial" charset="0"/>
      </a:defRPr>
    </a:lvl1pPr>
    <a:lvl2pPr marL="457200" algn="l" rtl="0" fontAlgn="base">
      <a:spcBef>
        <a:spcPct val="0"/>
      </a:spcBef>
      <a:spcAft>
        <a:spcPct val="0"/>
      </a:spcAft>
      <a:defRPr sz="2400" kern="1200">
        <a:solidFill>
          <a:schemeClr val="tx1"/>
        </a:solidFill>
        <a:latin typeface="Arial" charset="0"/>
        <a:ea typeface="ヒラギノ角ゴ Pro W3"/>
        <a:cs typeface="Arial" charset="0"/>
      </a:defRPr>
    </a:lvl2pPr>
    <a:lvl3pPr marL="914400" algn="l" rtl="0" fontAlgn="base">
      <a:spcBef>
        <a:spcPct val="0"/>
      </a:spcBef>
      <a:spcAft>
        <a:spcPct val="0"/>
      </a:spcAft>
      <a:defRPr sz="2400" kern="1200">
        <a:solidFill>
          <a:schemeClr val="tx1"/>
        </a:solidFill>
        <a:latin typeface="Arial" charset="0"/>
        <a:ea typeface="ヒラギノ角ゴ Pro W3"/>
        <a:cs typeface="Arial" charset="0"/>
      </a:defRPr>
    </a:lvl3pPr>
    <a:lvl4pPr marL="1371600" algn="l" rtl="0" fontAlgn="base">
      <a:spcBef>
        <a:spcPct val="0"/>
      </a:spcBef>
      <a:spcAft>
        <a:spcPct val="0"/>
      </a:spcAft>
      <a:defRPr sz="2400" kern="1200">
        <a:solidFill>
          <a:schemeClr val="tx1"/>
        </a:solidFill>
        <a:latin typeface="Arial" charset="0"/>
        <a:ea typeface="ヒラギノ角ゴ Pro W3"/>
        <a:cs typeface="Arial" charset="0"/>
      </a:defRPr>
    </a:lvl4pPr>
    <a:lvl5pPr marL="1828800" algn="l" rtl="0" fontAlgn="base">
      <a:spcBef>
        <a:spcPct val="0"/>
      </a:spcBef>
      <a:spcAft>
        <a:spcPct val="0"/>
      </a:spcAft>
      <a:defRPr sz="2400" kern="1200">
        <a:solidFill>
          <a:schemeClr val="tx1"/>
        </a:solidFill>
        <a:latin typeface="Arial" charset="0"/>
        <a:ea typeface="ヒラギノ角ゴ Pro W3"/>
        <a:cs typeface="Arial" charset="0"/>
      </a:defRPr>
    </a:lvl5pPr>
    <a:lvl6pPr marL="2286000" algn="l" defTabSz="914400" rtl="0" eaLnBrk="1" latinLnBrk="0" hangingPunct="1">
      <a:defRPr sz="2400" kern="1200">
        <a:solidFill>
          <a:schemeClr val="tx1"/>
        </a:solidFill>
        <a:latin typeface="Arial" charset="0"/>
        <a:ea typeface="ヒラギノ角ゴ Pro W3"/>
        <a:cs typeface="Arial" charset="0"/>
      </a:defRPr>
    </a:lvl6pPr>
    <a:lvl7pPr marL="2743200" algn="l" defTabSz="914400" rtl="0" eaLnBrk="1" latinLnBrk="0" hangingPunct="1">
      <a:defRPr sz="2400" kern="1200">
        <a:solidFill>
          <a:schemeClr val="tx1"/>
        </a:solidFill>
        <a:latin typeface="Arial" charset="0"/>
        <a:ea typeface="ヒラギノ角ゴ Pro W3"/>
        <a:cs typeface="Arial" charset="0"/>
      </a:defRPr>
    </a:lvl7pPr>
    <a:lvl8pPr marL="3200400" algn="l" defTabSz="914400" rtl="0" eaLnBrk="1" latinLnBrk="0" hangingPunct="1">
      <a:defRPr sz="2400" kern="1200">
        <a:solidFill>
          <a:schemeClr val="tx1"/>
        </a:solidFill>
        <a:latin typeface="Arial" charset="0"/>
        <a:ea typeface="ヒラギノ角ゴ Pro W3"/>
        <a:cs typeface="Arial" charset="0"/>
      </a:defRPr>
    </a:lvl8pPr>
    <a:lvl9pPr marL="3657600" algn="l" defTabSz="914400" rtl="0" eaLnBrk="1" latinLnBrk="0" hangingPunct="1">
      <a:defRPr sz="2400" kern="1200">
        <a:solidFill>
          <a:schemeClr val="tx1"/>
        </a:solidFill>
        <a:latin typeface="Arial" charset="0"/>
        <a:ea typeface="ヒラギノ角ゴ Pro W3"/>
        <a:cs typeface="Arial" charset="0"/>
      </a:defRPr>
    </a:lvl9pPr>
  </p:defaultTextStyle>
  <p:extLst>
    <p:ext uri="{521415D9-36F7-43E2-AB2F-B90AF26B5E84}">
      <p14:sectionLst xmlns:p14="http://schemas.microsoft.com/office/powerpoint/2010/main">
        <p14:section name="Untitled Section" id="{3540F3E4-3A56-594D-A98C-62123F4F527F}">
          <p14:sldIdLst>
            <p14:sldId id="711"/>
            <p14:sldId id="710"/>
            <p14:sldId id="709"/>
            <p14:sldId id="708"/>
            <p14:sldId id="728"/>
            <p14:sldId id="729"/>
            <p14:sldId id="712"/>
            <p14:sldId id="721"/>
            <p14:sldId id="713"/>
            <p14:sldId id="715"/>
            <p14:sldId id="717"/>
            <p14:sldId id="718"/>
            <p14:sldId id="719"/>
            <p14:sldId id="730"/>
            <p14:sldId id="722"/>
            <p14:sldId id="731"/>
            <p14:sldId id="725"/>
            <p14:sldId id="732"/>
            <p14:sldId id="720"/>
            <p14:sldId id="734"/>
            <p14:sldId id="73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bw"/>
  <p:clrMru>
    <a:srgbClr val="BF5700"/>
    <a:srgbClr val="C6531F"/>
    <a:srgbClr val="C01338"/>
    <a:srgbClr val="C00000"/>
    <a:srgbClr val="79C82A"/>
    <a:srgbClr val="DE7E7A"/>
    <a:srgbClr val="D61C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250" autoAdjust="0"/>
    <p:restoredTop sz="91307" autoAdjust="0"/>
  </p:normalViewPr>
  <p:slideViewPr>
    <p:cSldViewPr>
      <p:cViewPr varScale="1">
        <p:scale>
          <a:sx n="136" d="100"/>
          <a:sy n="136" d="100"/>
        </p:scale>
        <p:origin x="200" y="44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DF61BC03-C347-4B76-B102-C0B229770122}"/>
    <pc:docChg chg="modSld">
      <pc:chgData name="" userId="" providerId="" clId="Web-{DF61BC03-C347-4B76-B102-C0B229770122}" dt="2018-03-19T17:40:31.207" v="3"/>
      <pc:docMkLst>
        <pc:docMk/>
      </pc:docMkLst>
      <pc:sldChg chg="modSp">
        <pc:chgData name="" userId="" providerId="" clId="Web-{DF61BC03-C347-4B76-B102-C0B229770122}" dt="2018-03-19T17:40:31.207" v="3"/>
        <pc:sldMkLst>
          <pc:docMk/>
          <pc:sldMk cId="247584020" sldId="711"/>
        </pc:sldMkLst>
        <pc:spChg chg="mod">
          <ac:chgData name="" userId="" providerId="" clId="Web-{DF61BC03-C347-4B76-B102-C0B229770122}" dt="2018-03-19T17:40:31.207" v="3"/>
          <ac:spMkLst>
            <pc:docMk/>
            <pc:sldMk cId="247584020" sldId="711"/>
            <ac:spMk id="12" creationId="{00000000-0000-0000-0000-000000000000}"/>
          </ac:spMkLst>
        </pc:spChg>
      </pc:sldChg>
    </pc:docChg>
  </pc:docChgLst>
  <pc:docChgLst>
    <pc:chgData clId="Web-{6F3EA92A-6327-4760-B8BE-E7EAE48D3FC4}"/>
    <pc:docChg chg="modSld">
      <pc:chgData name="" userId="" providerId="" clId="Web-{6F3EA92A-6327-4760-B8BE-E7EAE48D3FC4}" dt="2018-03-19T17:41:55.319" v="2"/>
      <pc:docMkLst>
        <pc:docMk/>
      </pc:docMkLst>
      <pc:sldChg chg="modSp">
        <pc:chgData name="" userId="" providerId="" clId="Web-{6F3EA92A-6327-4760-B8BE-E7EAE48D3FC4}" dt="2018-03-19T17:41:55.319" v="2"/>
        <pc:sldMkLst>
          <pc:docMk/>
          <pc:sldMk cId="247584020" sldId="711"/>
        </pc:sldMkLst>
        <pc:spChg chg="mod">
          <ac:chgData name="" userId="" providerId="" clId="Web-{6F3EA92A-6327-4760-B8BE-E7EAE48D3FC4}" dt="2018-03-19T17:41:55.319" v="2"/>
          <ac:spMkLst>
            <pc:docMk/>
            <pc:sldMk cId="247584020" sldId="711"/>
            <ac:spMk id="1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6E30FE-7C1E-0244-A6C7-D2BF42D2592E}" type="doc">
      <dgm:prSet loTypeId="urn:microsoft.com/office/officeart/2005/8/layout/pyramid2" loCatId="relationship" qsTypeId="urn:microsoft.com/office/officeart/2005/8/quickstyle/simple1" qsCatId="simple" csTypeId="urn:microsoft.com/office/officeart/2005/8/colors/accent1_5" csCatId="accent1"/>
      <dgm:spPr/>
      <dgm:t>
        <a:bodyPr/>
        <a:lstStyle/>
        <a:p>
          <a:endParaRPr lang="en-US"/>
        </a:p>
      </dgm:t>
    </dgm:pt>
    <dgm:pt modelId="{73274150-912D-C542-9DF5-E74E604A30F1}">
      <dgm:prSet/>
      <dgm:spPr/>
      <dgm:t>
        <a:bodyPr/>
        <a:lstStyle/>
        <a:p>
          <a:r>
            <a:rPr lang="en-US"/>
            <a:t>Exploratory</a:t>
          </a:r>
        </a:p>
      </dgm:t>
    </dgm:pt>
    <dgm:pt modelId="{EBAB8B38-0E67-5F4D-81D5-EE9845FF3BE5}" type="parTrans" cxnId="{18EC3DE2-D473-5D42-BA54-182274F2544E}">
      <dgm:prSet/>
      <dgm:spPr/>
      <dgm:t>
        <a:bodyPr/>
        <a:lstStyle/>
        <a:p>
          <a:endParaRPr lang="en-US"/>
        </a:p>
      </dgm:t>
    </dgm:pt>
    <dgm:pt modelId="{F28CDC33-7199-C241-9BBD-67481A8004D5}" type="sibTrans" cxnId="{18EC3DE2-D473-5D42-BA54-182274F2544E}">
      <dgm:prSet/>
      <dgm:spPr/>
      <dgm:t>
        <a:bodyPr/>
        <a:lstStyle/>
        <a:p>
          <a:endParaRPr lang="en-US"/>
        </a:p>
      </dgm:t>
    </dgm:pt>
    <dgm:pt modelId="{5EA16EE1-DF5E-B040-A9EF-4A29EB14B594}">
      <dgm:prSet/>
      <dgm:spPr/>
      <dgm:t>
        <a:bodyPr/>
        <a:lstStyle/>
        <a:p>
          <a:r>
            <a:rPr lang="en-US"/>
            <a:t>Confirmatory</a:t>
          </a:r>
        </a:p>
      </dgm:t>
    </dgm:pt>
    <dgm:pt modelId="{56BA352F-DBB2-7E44-94B2-E1C0C154BDF0}" type="parTrans" cxnId="{FC7F5295-CD0A-4B4A-9315-3F121E3BDB78}">
      <dgm:prSet/>
      <dgm:spPr/>
      <dgm:t>
        <a:bodyPr/>
        <a:lstStyle/>
        <a:p>
          <a:endParaRPr lang="en-US"/>
        </a:p>
      </dgm:t>
    </dgm:pt>
    <dgm:pt modelId="{965A755D-7A55-3A4F-B135-F3B08FB95412}" type="sibTrans" cxnId="{FC7F5295-CD0A-4B4A-9315-3F121E3BDB78}">
      <dgm:prSet/>
      <dgm:spPr/>
      <dgm:t>
        <a:bodyPr/>
        <a:lstStyle/>
        <a:p>
          <a:endParaRPr lang="en-US"/>
        </a:p>
      </dgm:t>
    </dgm:pt>
    <dgm:pt modelId="{02C4FF3B-BB4C-BB41-A29D-FCDF418AF3A2}" type="pres">
      <dgm:prSet presAssocID="{356E30FE-7C1E-0244-A6C7-D2BF42D2592E}" presName="compositeShape" presStyleCnt="0">
        <dgm:presLayoutVars>
          <dgm:dir/>
          <dgm:resizeHandles/>
        </dgm:presLayoutVars>
      </dgm:prSet>
      <dgm:spPr/>
    </dgm:pt>
    <dgm:pt modelId="{1FC26F92-12E1-B64D-9AF0-E8AA898D44BA}" type="pres">
      <dgm:prSet presAssocID="{356E30FE-7C1E-0244-A6C7-D2BF42D2592E}" presName="pyramid" presStyleLbl="node1" presStyleIdx="0" presStyleCnt="1"/>
      <dgm:spPr/>
    </dgm:pt>
    <dgm:pt modelId="{F2EEAFC3-7AF7-2549-A9E2-DFD8458342A7}" type="pres">
      <dgm:prSet presAssocID="{356E30FE-7C1E-0244-A6C7-D2BF42D2592E}" presName="theList" presStyleCnt="0"/>
      <dgm:spPr/>
    </dgm:pt>
    <dgm:pt modelId="{693C6116-2093-6743-B6F7-5A10A8B7D2C8}" type="pres">
      <dgm:prSet presAssocID="{73274150-912D-C542-9DF5-E74E604A30F1}" presName="aNode" presStyleLbl="fgAcc1" presStyleIdx="0" presStyleCnt="2">
        <dgm:presLayoutVars>
          <dgm:bulletEnabled val="1"/>
        </dgm:presLayoutVars>
      </dgm:prSet>
      <dgm:spPr/>
    </dgm:pt>
    <dgm:pt modelId="{DDF528AB-9572-4F43-BA83-6C3F660180E3}" type="pres">
      <dgm:prSet presAssocID="{73274150-912D-C542-9DF5-E74E604A30F1}" presName="aSpace" presStyleCnt="0"/>
      <dgm:spPr/>
    </dgm:pt>
    <dgm:pt modelId="{9691472F-37AF-AD4F-B360-66266C0E5589}" type="pres">
      <dgm:prSet presAssocID="{5EA16EE1-DF5E-B040-A9EF-4A29EB14B594}" presName="aNode" presStyleLbl="fgAcc1" presStyleIdx="1" presStyleCnt="2">
        <dgm:presLayoutVars>
          <dgm:bulletEnabled val="1"/>
        </dgm:presLayoutVars>
      </dgm:prSet>
      <dgm:spPr/>
    </dgm:pt>
    <dgm:pt modelId="{9C2AF97E-F179-B745-9A17-5154C4A4D89E}" type="pres">
      <dgm:prSet presAssocID="{5EA16EE1-DF5E-B040-A9EF-4A29EB14B594}" presName="aSpace" presStyleCnt="0"/>
      <dgm:spPr/>
    </dgm:pt>
  </dgm:ptLst>
  <dgm:cxnLst>
    <dgm:cxn modelId="{0E6F0766-9DC0-2A45-A17A-0D36A75A8EB2}" type="presOf" srcId="{356E30FE-7C1E-0244-A6C7-D2BF42D2592E}" destId="{02C4FF3B-BB4C-BB41-A29D-FCDF418AF3A2}" srcOrd="0" destOrd="0" presId="urn:microsoft.com/office/officeart/2005/8/layout/pyramid2"/>
    <dgm:cxn modelId="{5F20C068-09FF-8E41-B220-A60FD295C3D5}" type="presOf" srcId="{73274150-912D-C542-9DF5-E74E604A30F1}" destId="{693C6116-2093-6743-B6F7-5A10A8B7D2C8}" srcOrd="0" destOrd="0" presId="urn:microsoft.com/office/officeart/2005/8/layout/pyramid2"/>
    <dgm:cxn modelId="{69AEBC7D-C7B8-3A46-999C-151FFC3C6317}" type="presOf" srcId="{5EA16EE1-DF5E-B040-A9EF-4A29EB14B594}" destId="{9691472F-37AF-AD4F-B360-66266C0E5589}" srcOrd="0" destOrd="0" presId="urn:microsoft.com/office/officeart/2005/8/layout/pyramid2"/>
    <dgm:cxn modelId="{FC7F5295-CD0A-4B4A-9315-3F121E3BDB78}" srcId="{356E30FE-7C1E-0244-A6C7-D2BF42D2592E}" destId="{5EA16EE1-DF5E-B040-A9EF-4A29EB14B594}" srcOrd="1" destOrd="0" parTransId="{56BA352F-DBB2-7E44-94B2-E1C0C154BDF0}" sibTransId="{965A755D-7A55-3A4F-B135-F3B08FB95412}"/>
    <dgm:cxn modelId="{18EC3DE2-D473-5D42-BA54-182274F2544E}" srcId="{356E30FE-7C1E-0244-A6C7-D2BF42D2592E}" destId="{73274150-912D-C542-9DF5-E74E604A30F1}" srcOrd="0" destOrd="0" parTransId="{EBAB8B38-0E67-5F4D-81D5-EE9845FF3BE5}" sibTransId="{F28CDC33-7199-C241-9BBD-67481A8004D5}"/>
    <dgm:cxn modelId="{0DCB6D73-39A6-2B44-AE45-E9EF2376AAD1}" type="presParOf" srcId="{02C4FF3B-BB4C-BB41-A29D-FCDF418AF3A2}" destId="{1FC26F92-12E1-B64D-9AF0-E8AA898D44BA}" srcOrd="0" destOrd="0" presId="urn:microsoft.com/office/officeart/2005/8/layout/pyramid2"/>
    <dgm:cxn modelId="{F3E0150E-06AA-5D4A-93CA-1D313E619845}" type="presParOf" srcId="{02C4FF3B-BB4C-BB41-A29D-FCDF418AF3A2}" destId="{F2EEAFC3-7AF7-2549-A9E2-DFD8458342A7}" srcOrd="1" destOrd="0" presId="urn:microsoft.com/office/officeart/2005/8/layout/pyramid2"/>
    <dgm:cxn modelId="{EA1C9F0C-A7C5-9B4E-9228-BEAE208CA2BC}" type="presParOf" srcId="{F2EEAFC3-7AF7-2549-A9E2-DFD8458342A7}" destId="{693C6116-2093-6743-B6F7-5A10A8B7D2C8}" srcOrd="0" destOrd="0" presId="urn:microsoft.com/office/officeart/2005/8/layout/pyramid2"/>
    <dgm:cxn modelId="{5E9C98D5-FD65-E340-A0F7-6A7E519B7B9B}" type="presParOf" srcId="{F2EEAFC3-7AF7-2549-A9E2-DFD8458342A7}" destId="{DDF528AB-9572-4F43-BA83-6C3F660180E3}" srcOrd="1" destOrd="0" presId="urn:microsoft.com/office/officeart/2005/8/layout/pyramid2"/>
    <dgm:cxn modelId="{F5EE61AE-F1BE-754C-9409-7AD8B86CF16A}" type="presParOf" srcId="{F2EEAFC3-7AF7-2549-A9E2-DFD8458342A7}" destId="{9691472F-37AF-AD4F-B360-66266C0E5589}" srcOrd="2" destOrd="0" presId="urn:microsoft.com/office/officeart/2005/8/layout/pyramid2"/>
    <dgm:cxn modelId="{0044DCD7-A84F-8046-B262-4AD0EBA6BBC4}" type="presParOf" srcId="{F2EEAFC3-7AF7-2549-A9E2-DFD8458342A7}" destId="{9C2AF97E-F179-B745-9A17-5154C4A4D89E}" srcOrd="3"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C26F92-12E1-B64D-9AF0-E8AA898D44BA}">
      <dsp:nvSpPr>
        <dsp:cNvPr id="0" name=""/>
        <dsp:cNvSpPr/>
      </dsp:nvSpPr>
      <dsp:spPr>
        <a:xfrm>
          <a:off x="2419159" y="0"/>
          <a:ext cx="2948940" cy="2948940"/>
        </a:xfrm>
        <a:prstGeom prst="triangle">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3C6116-2093-6743-B6F7-5A10A8B7D2C8}">
      <dsp:nvSpPr>
        <dsp:cNvPr id="0" name=""/>
        <dsp:cNvSpPr/>
      </dsp:nvSpPr>
      <dsp:spPr>
        <a:xfrm>
          <a:off x="3893629" y="295181"/>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Exploratory</a:t>
          </a:r>
        </a:p>
      </dsp:txBody>
      <dsp:txXfrm>
        <a:off x="3944801" y="346353"/>
        <a:ext cx="1814467" cy="945912"/>
      </dsp:txXfrm>
    </dsp:sp>
    <dsp:sp modelId="{9691472F-37AF-AD4F-B360-66266C0E5589}">
      <dsp:nvSpPr>
        <dsp:cNvPr id="0" name=""/>
        <dsp:cNvSpPr/>
      </dsp:nvSpPr>
      <dsp:spPr>
        <a:xfrm>
          <a:off x="3893629" y="1474469"/>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Confirmatory</a:t>
          </a:r>
        </a:p>
      </dsp:txBody>
      <dsp:txXfrm>
        <a:off x="3944801" y="1525641"/>
        <a:ext cx="1814467" cy="945912"/>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png>
</file>

<file path=ppt/media/image2.jpg>
</file>

<file path=ppt/media/image3.jpg>
</file>

<file path=ppt/media/image4.jp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79" name="Rectangle 3"/>
          <p:cNvSpPr>
            <a:spLocks noGrp="1" noChangeArrowheads="1"/>
          </p:cNvSpPr>
          <p:nvPr>
            <p:ph type="dt" idx="1"/>
          </p:nvPr>
        </p:nvSpPr>
        <p:spPr bwMode="auto">
          <a:xfrm>
            <a:off x="3884613"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algn="r" eaLnBrk="0" hangingPunct="0">
              <a:defRPr sz="1200">
                <a:cs typeface="ヒラギノ角ゴ Pro W3"/>
              </a:defRPr>
            </a:lvl1pPr>
          </a:lstStyle>
          <a:p>
            <a:pPr>
              <a:defRPr/>
            </a:pPr>
            <a:fld id="{F6FD56A5-6355-4B13-B783-7CC5477550B3}" type="datetimeFigureOut">
              <a:rPr lang="en-US"/>
              <a:pPr>
                <a:defRPr/>
              </a:pPr>
              <a:t>4/28/24</a:t>
            </a:fld>
            <a:endParaRPr lang="en-US"/>
          </a:p>
        </p:txBody>
      </p:sp>
      <p:sp>
        <p:nvSpPr>
          <p:cNvPr id="16388" name="Rectangle 4"/>
          <p:cNvSpPr>
            <a:spLocks noGrp="1" noRot="1" noChangeAspect="1" noChangeArrowheads="1" noTextEdit="1"/>
          </p:cNvSpPr>
          <p:nvPr>
            <p:ph type="sldImg" idx="2"/>
          </p:nvPr>
        </p:nvSpPr>
        <p:spPr bwMode="auto">
          <a:xfrm>
            <a:off x="327025" y="700088"/>
            <a:ext cx="6203950" cy="3490912"/>
          </a:xfrm>
          <a:prstGeom prst="rect">
            <a:avLst/>
          </a:prstGeom>
          <a:noFill/>
          <a:ln w="9525">
            <a:solidFill>
              <a:srgbClr val="000000"/>
            </a:solidFill>
            <a:miter lim="800000"/>
            <a:headEnd/>
            <a:tailEnd/>
          </a:ln>
        </p:spPr>
      </p:sp>
      <p:sp>
        <p:nvSpPr>
          <p:cNvPr id="24581" name="Rectangle 5"/>
          <p:cNvSpPr>
            <a:spLocks noGrp="1" noChangeArrowheads="1"/>
          </p:cNvSpPr>
          <p:nvPr>
            <p:ph type="body" sz="quarter" idx="3"/>
          </p:nvPr>
        </p:nvSpPr>
        <p:spPr bwMode="auto">
          <a:xfrm>
            <a:off x="685800" y="4424085"/>
            <a:ext cx="5486400" cy="4191238"/>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582" name="Rectangle 6"/>
          <p:cNvSpPr>
            <a:spLocks noGrp="1" noChangeArrowheads="1"/>
          </p:cNvSpPr>
          <p:nvPr>
            <p:ph type="ftr" sz="quarter" idx="4"/>
          </p:nvPr>
        </p:nvSpPr>
        <p:spPr bwMode="auto">
          <a:xfrm>
            <a:off x="0"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83" name="Rectangle 7"/>
          <p:cNvSpPr>
            <a:spLocks noGrp="1" noChangeArrowheads="1"/>
          </p:cNvSpPr>
          <p:nvPr>
            <p:ph type="sldNum" sz="quarter" idx="5"/>
          </p:nvPr>
        </p:nvSpPr>
        <p:spPr bwMode="auto">
          <a:xfrm>
            <a:off x="3884613"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algn="r" eaLnBrk="0" hangingPunct="0">
              <a:defRPr sz="1200">
                <a:cs typeface="ヒラギノ角ゴ Pro W3"/>
              </a:defRPr>
            </a:lvl1pPr>
          </a:lstStyle>
          <a:p>
            <a:pPr>
              <a:defRPr/>
            </a:pPr>
            <a:fld id="{6E074355-CE0D-4C68-A6CB-C364ED71B33B}" type="slidenum">
              <a:rPr lang="en-US"/>
              <a:pPr>
                <a:defRPr/>
              </a:pPr>
              <a:t>‹#›</a:t>
            </a:fld>
            <a:endParaRPr lang="en-US"/>
          </a:p>
        </p:txBody>
      </p:sp>
    </p:spTree>
    <p:extLst>
      <p:ext uri="{BB962C8B-B14F-4D97-AF65-F5344CB8AC3E}">
        <p14:creationId xmlns:p14="http://schemas.microsoft.com/office/powerpoint/2010/main" val="15090979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6E074355-CE0D-4C68-A6CB-C364ED71B33B}" type="slidenum">
              <a:rPr lang="en-US" smtClean="0"/>
              <a:pPr>
                <a:defRPr/>
              </a:pPr>
              <a:t>1</a:t>
            </a:fld>
            <a:endParaRPr lang="en-US"/>
          </a:p>
        </p:txBody>
      </p:sp>
    </p:spTree>
    <p:extLst>
      <p:ext uri="{BB962C8B-B14F-4D97-AF65-F5344CB8AC3E}">
        <p14:creationId xmlns:p14="http://schemas.microsoft.com/office/powerpoint/2010/main" val="1468799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5</a:t>
            </a:fld>
            <a:endParaRPr lang="en-US"/>
          </a:p>
        </p:txBody>
      </p:sp>
    </p:spTree>
    <p:extLst>
      <p:ext uri="{BB962C8B-B14F-4D97-AF65-F5344CB8AC3E}">
        <p14:creationId xmlns:p14="http://schemas.microsoft.com/office/powerpoint/2010/main" val="1334125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code, we used factor loading method  and also Cronbach alpha to see consistency.</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6</a:t>
            </a:fld>
            <a:endParaRPr lang="en-US"/>
          </a:p>
        </p:txBody>
      </p:sp>
    </p:spTree>
    <p:extLst>
      <p:ext uri="{BB962C8B-B14F-4D97-AF65-F5344CB8AC3E}">
        <p14:creationId xmlns:p14="http://schemas.microsoft.com/office/powerpoint/2010/main" val="223445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7</a:t>
            </a:fld>
            <a:endParaRPr lang="en-US"/>
          </a:p>
        </p:txBody>
      </p:sp>
    </p:spTree>
    <p:extLst>
      <p:ext uri="{BB962C8B-B14F-4D97-AF65-F5344CB8AC3E}">
        <p14:creationId xmlns:p14="http://schemas.microsoft.com/office/powerpoint/2010/main" val="1147111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KEETHI WILL explain code for both exploratory and confirmatory factor analysis</a:t>
            </a:r>
          </a:p>
          <a:p>
            <a:r>
              <a:rPr lang="en-US" dirty="0"/>
              <a:t>Yao will talk about custom package development</a:t>
            </a:r>
          </a:p>
          <a:p>
            <a:r>
              <a:rPr lang="en-US" dirty="0"/>
              <a:t>And at last we will share </a:t>
            </a:r>
            <a:r>
              <a:rPr lang="en-US" dirty="0" err="1"/>
              <a:t>github</a:t>
            </a:r>
            <a:r>
              <a:rPr lang="en-US" dirty="0"/>
              <a:t> </a:t>
            </a:r>
            <a:r>
              <a:rPr lang="en-US" dirty="0" err="1"/>
              <a:t>url</a:t>
            </a:r>
            <a:r>
              <a:rPr lang="en-US" dirty="0"/>
              <a:t> and .</a:t>
            </a:r>
            <a:r>
              <a:rPr lang="en-US" dirty="0" err="1"/>
              <a:t>gz.tar</a:t>
            </a:r>
            <a:r>
              <a:rPr lang="en-US" dirty="0"/>
              <a:t> file for the accessibility of the workflow</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8</a:t>
            </a:fld>
            <a:endParaRPr lang="en-US"/>
          </a:p>
        </p:txBody>
      </p:sp>
    </p:spTree>
    <p:extLst>
      <p:ext uri="{BB962C8B-B14F-4D97-AF65-F5344CB8AC3E}">
        <p14:creationId xmlns:p14="http://schemas.microsoft.com/office/powerpoint/2010/main" val="2381260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0D0D0D"/>
                </a:solidFill>
                <a:effectLst/>
                <a:highlight>
                  <a:srgbClr val="FFFFFF"/>
                </a:highlight>
                <a:latin typeface="Söhne"/>
              </a:rPr>
              <a:t>Estimator</a:t>
            </a:r>
            <a:r>
              <a:rPr lang="en-US" b="0" i="0" dirty="0">
                <a:solidFill>
                  <a:srgbClr val="0D0D0D"/>
                </a:solidFill>
                <a:effectLst/>
                <a:highlight>
                  <a:srgbClr val="FFFFFF"/>
                </a:highlight>
                <a:latin typeface="Söhne"/>
              </a:rPr>
              <a:t>: ML (Maximum Likelihood). This indicates the estimation method used to fit the model. Maximum Likelihood estimation is a commonly used method in CFA for estimating model parameters.</a:t>
            </a:r>
          </a:p>
          <a:p>
            <a:pPr algn="l">
              <a:buFont typeface="+mj-lt"/>
              <a:buAutoNum type="arabicPeriod"/>
            </a:pPr>
            <a:r>
              <a:rPr lang="en-US" b="1" i="0" dirty="0">
                <a:solidFill>
                  <a:srgbClr val="0D0D0D"/>
                </a:solidFill>
                <a:effectLst/>
                <a:highlight>
                  <a:srgbClr val="FFFFFF"/>
                </a:highlight>
                <a:latin typeface="Söhne"/>
              </a:rPr>
              <a:t>Optimization Method</a:t>
            </a:r>
            <a:r>
              <a:rPr lang="en-US" b="0" i="0" dirty="0">
                <a:solidFill>
                  <a:srgbClr val="0D0D0D"/>
                </a:solidFill>
                <a:effectLst/>
                <a:highlight>
                  <a:srgbClr val="FFFFFF"/>
                </a:highlight>
                <a:latin typeface="Söhne"/>
              </a:rPr>
              <a:t>: NLMINB. This refers to the optimization algorithm used during model fitting. NLMINB stands for Nonlinear Minimization with Box Constraints, which is a numerical optimization method.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10</a:t>
            </a:fld>
            <a:endParaRPr lang="en-US"/>
          </a:p>
        </p:txBody>
      </p:sp>
    </p:spTree>
    <p:extLst>
      <p:ext uri="{BB962C8B-B14F-4D97-AF65-F5344CB8AC3E}">
        <p14:creationId xmlns:p14="http://schemas.microsoft.com/office/powerpoint/2010/main" val="1067435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MRI ; Factor 1</a:t>
            </a:r>
          </a:p>
          <a:p>
            <a:r>
              <a:rPr lang="en-US" b="0" i="0" dirty="0">
                <a:solidFill>
                  <a:srgbClr val="0D0D0D"/>
                </a:solidFill>
                <a:effectLst/>
                <a:highlight>
                  <a:srgbClr val="FFFFFF"/>
                </a:highlight>
                <a:latin typeface="Söhne"/>
              </a:rPr>
              <a:t>"SS loadings" typically stands for "Sum of Squared Loadings." It represents the total variance accounted for by the factor. In other words, it shows how much of the total variance in the observed variables is explained by the factor.</a:t>
            </a:r>
          </a:p>
          <a:p>
            <a:r>
              <a:rPr lang="en-US" b="1" i="0" dirty="0">
                <a:solidFill>
                  <a:srgbClr val="0D0D0D"/>
                </a:solidFill>
                <a:effectLst/>
                <a:highlight>
                  <a:srgbClr val="FFFFFF"/>
                </a:highlight>
                <a:latin typeface="Söhne"/>
              </a:rPr>
              <a:t>Cronbach's Alpha</a:t>
            </a:r>
            <a:r>
              <a:rPr lang="en-US" b="0" i="0" dirty="0">
                <a:solidFill>
                  <a:srgbClr val="0D0D0D"/>
                </a:solidFill>
                <a:effectLst/>
                <a:highlight>
                  <a:srgbClr val="FFFFFF"/>
                </a:highlight>
                <a:latin typeface="Söhne"/>
              </a:rPr>
              <a:t>: Cronbach's alpha measures the internal consistency of the scale or set of variables. A value closer to 1 indicates higher internal consistency. </a:t>
            </a:r>
          </a:p>
          <a:p>
            <a:r>
              <a:rPr lang="en-US" b="0" i="0" dirty="0">
                <a:solidFill>
                  <a:srgbClr val="0D0D0D"/>
                </a:solidFill>
                <a:effectLst/>
                <a:highlight>
                  <a:srgbClr val="FFFFFF"/>
                </a:highlight>
                <a:latin typeface="Söhne"/>
              </a:rPr>
              <a:t>Factor loadings represent the correlations between observed variables (items) and the underlying factor (MR1 in this case). Higher absolute values of factor loadings indicate stronger relationships between the variables and the factor (&gt;0.5 = good)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12</a:t>
            </a:fld>
            <a:endParaRPr lang="en-US"/>
          </a:p>
        </p:txBody>
      </p:sp>
    </p:spTree>
    <p:extLst>
      <p:ext uri="{BB962C8B-B14F-4D97-AF65-F5344CB8AC3E}">
        <p14:creationId xmlns:p14="http://schemas.microsoft.com/office/powerpoint/2010/main" val="4253436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verbally about result match</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16</a:t>
            </a:fld>
            <a:endParaRPr lang="en-US"/>
          </a:p>
        </p:txBody>
      </p:sp>
    </p:spTree>
    <p:extLst>
      <p:ext uri="{BB962C8B-B14F-4D97-AF65-F5344CB8AC3E}">
        <p14:creationId xmlns:p14="http://schemas.microsoft.com/office/powerpoint/2010/main" val="32219159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verbally about the result match</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18</a:t>
            </a:fld>
            <a:endParaRPr lang="en-US"/>
          </a:p>
        </p:txBody>
      </p:sp>
    </p:spTree>
    <p:extLst>
      <p:ext uri="{BB962C8B-B14F-4D97-AF65-F5344CB8AC3E}">
        <p14:creationId xmlns:p14="http://schemas.microsoft.com/office/powerpoint/2010/main" val="2508880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lvl1pPr>
              <a:defRPr>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85800" y="2914650"/>
            <a:ext cx="7772400" cy="131445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6750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436964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361384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969085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14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75015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791588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40437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6"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3490217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02670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7"/>
            <a:ext cx="7772400" cy="1247774"/>
          </a:xfrm>
        </p:spPr>
        <p:txBody>
          <a:bodyPr anchor="t"/>
          <a:lstStyle>
            <a:lvl1pPr algn="l">
              <a:defRPr sz="40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599C950-0CDD-A035-08FD-C97C2EA2850D}"/>
              </a:ext>
            </a:extLst>
          </p:cNvPr>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4" name="Content Placeholder 2">
            <a:extLst>
              <a:ext uri="{FF2B5EF4-FFF2-40B4-BE49-F238E27FC236}">
                <a16:creationId xmlns:a16="http://schemas.microsoft.com/office/drawing/2014/main" id="{0C4AAB63-BA0D-1EFC-E588-07C01114581D}"/>
              </a:ext>
            </a:extLst>
          </p:cNvPr>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a:extLst>
              <a:ext uri="{FF2B5EF4-FFF2-40B4-BE49-F238E27FC236}">
                <a16:creationId xmlns:a16="http://schemas.microsoft.com/office/drawing/2014/main" id="{5ABC10CF-4DF4-AB0D-7ECE-A28A5589BC05}"/>
              </a:ext>
            </a:extLst>
          </p:cNvPr>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CCF270B-CF5E-9E77-5076-42112E76571D}"/>
              </a:ext>
            </a:extLst>
          </p:cNvPr>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a:extLst>
              <a:ext uri="{FF2B5EF4-FFF2-40B4-BE49-F238E27FC236}">
                <a16:creationId xmlns:a16="http://schemas.microsoft.com/office/drawing/2014/main" id="{464A62F6-9C8C-4AF8-2097-9E4778C6485A}"/>
              </a:ext>
            </a:extLst>
          </p:cNvPr>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a:extLst>
              <a:ext uri="{FF2B5EF4-FFF2-40B4-BE49-F238E27FC236}">
                <a16:creationId xmlns:a16="http://schemas.microsoft.com/office/drawing/2014/main" id="{AFDDF1D8-13EC-9DA1-34E9-C1C120DC3367}"/>
              </a:ext>
            </a:extLst>
          </p:cNvPr>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343"/>
            <a:ext cx="7772400" cy="1102995"/>
          </a:xfrm>
        </p:spPr>
        <p:txBody>
          <a:bodyPr/>
          <a:lstStyle>
            <a:lvl1pPr>
              <a:defRPr>
                <a:solidFill>
                  <a:schemeClr val="bg2"/>
                </a:solidFill>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latin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56133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489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078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5"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8598848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theme" Target="../theme/theme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slideLayout" Target="../slideLayouts/slideLayout9.xml"/><Relationship Id="rId7"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slideLayout" Target="../slideLayouts/slideLayout15.xml"/><Relationship Id="rId7" Type="http://schemas.openxmlformats.org/officeDocument/2006/relationships/theme" Target="../theme/theme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Placeholder 7"/>
          <p:cNvSpPr>
            <a:spLocks noGrp="1"/>
          </p:cNvSpPr>
          <p:nvPr>
            <p:ph type="title"/>
          </p:nvPr>
        </p:nvSpPr>
        <p:spPr>
          <a:xfrm>
            <a:off x="495300" y="1200150"/>
            <a:ext cx="7886700" cy="1752600"/>
          </a:xfrm>
          <a:prstGeom prst="rect">
            <a:avLst/>
          </a:prstGeom>
        </p:spPr>
        <p:txBody>
          <a:bodyPr vert="horz" wrap="square" lIns="91440" tIns="45720" rIns="91440" bIns="45720" rtlCol="0" anchor="b">
            <a:noAutofit/>
          </a:bodyPr>
          <a:lstStyle/>
          <a:p>
            <a:r>
              <a:rPr lang="en-US" dirty="0"/>
              <a:t>Insert your</a:t>
            </a:r>
            <a:br>
              <a:rPr lang="en-US" dirty="0"/>
            </a:br>
            <a:r>
              <a:rPr lang="en-US" dirty="0"/>
              <a:t>headline here</a:t>
            </a:r>
            <a:br>
              <a:rPr lang="en-US" dirty="0"/>
            </a:br>
            <a:r>
              <a:rPr lang="en-US" dirty="0"/>
              <a:t>up to 3 lines</a:t>
            </a:r>
          </a:p>
        </p:txBody>
      </p:sp>
      <p:sp>
        <p:nvSpPr>
          <p:cNvPr id="10" name="Text Placeholder 9"/>
          <p:cNvSpPr>
            <a:spLocks noGrp="1"/>
          </p:cNvSpPr>
          <p:nvPr>
            <p:ph type="body" idx="1"/>
          </p:nvPr>
        </p:nvSpPr>
        <p:spPr>
          <a:xfrm>
            <a:off x="495300" y="3333749"/>
            <a:ext cx="7886700" cy="457201"/>
          </a:xfrm>
          <a:prstGeom prst="rect">
            <a:avLst/>
          </a:prstGeom>
        </p:spPr>
        <p:txBody>
          <a:bodyPr vert="horz" lIns="91440" tIns="45720" rIns="91440" bIns="45720" rtlCol="0">
            <a:noAutofit/>
          </a:bodyPr>
          <a:lstStyle/>
          <a:p>
            <a:pPr lvl="0"/>
            <a:r>
              <a:rPr lang="en-US" dirty="0"/>
              <a:t>Insert your subtitle or any additional description text here up to</a:t>
            </a:r>
            <a:br>
              <a:rPr lang="en-US" dirty="0"/>
            </a:br>
            <a:r>
              <a:rPr lang="en-US" dirty="0"/>
              <a:t>two lines of text or you can delete this text box</a:t>
            </a:r>
          </a:p>
        </p:txBody>
      </p:sp>
      <p:cxnSp>
        <p:nvCxnSpPr>
          <p:cNvPr id="14" name="Straight Connector 13"/>
          <p:cNvCxnSpPr/>
          <p:nvPr userDrawn="1"/>
        </p:nvCxnSpPr>
        <p:spPr>
          <a:xfrm>
            <a:off x="628650" y="3105150"/>
            <a:ext cx="56197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9"/>
          <p:cNvSpPr txBox="1">
            <a:spLocks/>
          </p:cNvSpPr>
          <p:nvPr userDrawn="1"/>
        </p:nvSpPr>
        <p:spPr>
          <a:xfrm>
            <a:off x="490384" y="4171949"/>
            <a:ext cx="7886700" cy="457201"/>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 or speaker name</a:t>
            </a:r>
          </a:p>
          <a:p>
            <a:pPr fontAlgn="auto">
              <a:lnSpc>
                <a:spcPct val="30000"/>
              </a:lnSpc>
              <a:spcAft>
                <a:spcPts val="0"/>
              </a:spcAft>
            </a:pPr>
            <a:r>
              <a:rPr lang="en-US" sz="1050" dirty="0"/>
              <a:t>Position/Role,</a:t>
            </a:r>
            <a:r>
              <a:rPr lang="en-US" sz="1050" baseline="0" dirty="0"/>
              <a:t> The University of Texas at Austin</a:t>
            </a:r>
            <a:endParaRPr lang="en-US" sz="1050" dirty="0"/>
          </a:p>
        </p:txBody>
      </p:sp>
      <p:sp>
        <p:nvSpPr>
          <p:cNvPr id="16" name="Text Placeholder 9"/>
          <p:cNvSpPr txBox="1">
            <a:spLocks/>
          </p:cNvSpPr>
          <p:nvPr userDrawn="1"/>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b="0" i="0" cap="all" baseline="0" dirty="0">
                <a:latin typeface="Arial Black" charset="0"/>
              </a:rPr>
              <a:t>Month 20xx</a:t>
            </a:r>
            <a:endParaRPr lang="en-US" sz="1200" b="0" dirty="0"/>
          </a:p>
        </p:txBody>
      </p:sp>
    </p:spTree>
    <p:extLst>
      <p:ext uri="{BB962C8B-B14F-4D97-AF65-F5344CB8AC3E}">
        <p14:creationId xmlns:p14="http://schemas.microsoft.com/office/powerpoint/2010/main" val="1503322918"/>
      </p:ext>
    </p:extLst>
  </p:cSld>
  <p:clrMap bg1="lt1" tx1="dk1" bg2="lt2" tx2="dk2" accent1="accent1" accent2="accent2" accent3="accent3" accent4="accent4" accent5="accent5" accent6="accent6" hlink="hlink" folHlink="folHlink"/>
  <p:txStyles>
    <p:title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p:titleStyle>
    <p:body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2496"/>
            <a:ext cx="8229600" cy="29535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7" r:id="rId6"/>
  </p:sldLayoutIdLst>
  <p:txStyles>
    <p:titleStyle>
      <a:lvl1pPr algn="l" defTabSz="457200" rtl="0" eaLnBrk="1" latinLnBrk="0" hangingPunct="1">
        <a:spcBef>
          <a:spcPct val="0"/>
        </a:spcBef>
        <a:buNone/>
        <a:defRPr sz="4400" kern="1200">
          <a:solidFill>
            <a:schemeClr val="bg1"/>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1"/>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1"/>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1"/>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1"/>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1"/>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0210"/>
            <a:ext cx="8229600" cy="29489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1823911"/>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7" r:id="rId5"/>
    <p:sldLayoutId id="2147483668" r:id="rId6"/>
  </p:sldLayoutIdLst>
  <p:txStyles>
    <p:titleStyle>
      <a:lvl1pPr algn="l" defTabSz="457200" rtl="0" eaLnBrk="1" latinLnBrk="0" hangingPunct="1">
        <a:spcBef>
          <a:spcPct val="0"/>
        </a:spcBef>
        <a:buNone/>
        <a:defRPr sz="4400" kern="1200">
          <a:solidFill>
            <a:schemeClr val="bg2"/>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2"/>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2"/>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2"/>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2"/>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79972"/>
            <a:ext cx="8229600" cy="291465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9163865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7" r:id="rId5"/>
    <p:sldLayoutId id="2147483678" r:id="rId6"/>
  </p:sldLayoutIdLst>
  <p:txStyles>
    <p:titleStyle>
      <a:lvl1pPr algn="l" defTabSz="457200" rtl="0" eaLnBrk="1" latinLnBrk="0" hangingPunct="1">
        <a:spcBef>
          <a:spcPct val="0"/>
        </a:spcBef>
        <a:buNone/>
        <a:defRPr sz="4400" kern="1200">
          <a:solidFill>
            <a:schemeClr val="bg2"/>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bg2"/>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bg2"/>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8.tiff"/></Relationships>
</file>

<file path=ppt/slides/_rels/slide1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8.tiff"/></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SajanaAryal1996/Collaborative-Data--Science--Project.git"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doi.org/10.5116/ijme.4dfb.8dfd" TargetMode="Externa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10" name="Straight Connector 9"/>
          <p:cNvCxnSpPr>
            <a:cxnSpLocks/>
          </p:cNvCxnSpPr>
          <p:nvPr/>
        </p:nvCxnSpPr>
        <p:spPr>
          <a:xfrm>
            <a:off x="685800" y="2800350"/>
            <a:ext cx="78486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9"/>
          <p:cNvSpPr txBox="1">
            <a:spLocks/>
          </p:cNvSpPr>
          <p:nvPr/>
        </p:nvSpPr>
        <p:spPr>
          <a:xfrm>
            <a:off x="304800" y="3714750"/>
            <a:ext cx="8551296" cy="1438069"/>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Presenters:</a:t>
            </a:r>
          </a:p>
          <a:p>
            <a:pPr fontAlgn="auto">
              <a:lnSpc>
                <a:spcPct val="50000"/>
              </a:lnSpc>
              <a:spcAft>
                <a:spcPts val="0"/>
              </a:spcAft>
            </a:pPr>
            <a:r>
              <a:rPr lang="en-US" sz="1050" b="0" i="0" cap="all" baseline="0" dirty="0">
                <a:latin typeface="Arial Black" charset="0"/>
              </a:rPr>
              <a:t>SAJANA ARYAL</a:t>
            </a:r>
          </a:p>
          <a:p>
            <a:pPr fontAlgn="auto">
              <a:lnSpc>
                <a:spcPct val="50000"/>
              </a:lnSpc>
              <a:spcAft>
                <a:spcPts val="0"/>
              </a:spcAft>
            </a:pPr>
            <a:r>
              <a:rPr lang="en-US" sz="1050" cap="all" dirty="0">
                <a:latin typeface="Arial Black" charset="0"/>
              </a:rPr>
              <a:t>KEERTHI STANLEY</a:t>
            </a:r>
          </a:p>
          <a:p>
            <a:pPr fontAlgn="auto">
              <a:lnSpc>
                <a:spcPct val="50000"/>
              </a:lnSpc>
              <a:spcAft>
                <a:spcPts val="0"/>
              </a:spcAft>
            </a:pPr>
            <a:r>
              <a:rPr lang="en-US" sz="1050" b="0" i="0" cap="all" baseline="0" dirty="0">
                <a:latin typeface="Arial Black" charset="0"/>
              </a:rPr>
              <a:t>YAO CHEN</a:t>
            </a:r>
          </a:p>
          <a:p>
            <a:pPr fontAlgn="auto">
              <a:lnSpc>
                <a:spcPct val="30000"/>
              </a:lnSpc>
              <a:spcAft>
                <a:spcPts val="0"/>
              </a:spcAft>
            </a:pPr>
            <a:r>
              <a:rPr lang="en-US" sz="1050" dirty="0"/>
              <a:t>Moody College of Communication</a:t>
            </a:r>
          </a:p>
          <a:p>
            <a:pPr fontAlgn="auto">
              <a:lnSpc>
                <a:spcPct val="30000"/>
              </a:lnSpc>
              <a:spcAft>
                <a:spcPts val="0"/>
              </a:spcAft>
            </a:pPr>
            <a:r>
              <a:rPr lang="en-US" sz="1050" baseline="0" dirty="0"/>
              <a:t>The University of Texas at Austin</a:t>
            </a:r>
          </a:p>
        </p:txBody>
      </p:sp>
      <p:sp>
        <p:nvSpPr>
          <p:cNvPr id="12" name="Text Placeholder 9"/>
          <p:cNvSpPr txBox="1">
            <a:spLocks/>
          </p:cNvSpPr>
          <p:nvPr/>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cap="all" dirty="0">
                <a:latin typeface="Arial Black" charset="0"/>
              </a:rPr>
              <a:t>APRIL </a:t>
            </a:r>
            <a:r>
              <a:rPr lang="en-US" sz="1200" b="0" i="0" cap="all" baseline="0" dirty="0">
                <a:latin typeface="Arial Black" charset="0"/>
              </a:rPr>
              <a:t> </a:t>
            </a:r>
            <a:r>
              <a:rPr lang="en-US" sz="1200" cap="all" dirty="0">
                <a:latin typeface="Arial Black" charset="0"/>
              </a:rPr>
              <a:t>2024</a:t>
            </a:r>
            <a:endParaRPr lang="en-US" sz="1200" b="0" dirty="0"/>
          </a:p>
        </p:txBody>
      </p:sp>
      <p:sp>
        <p:nvSpPr>
          <p:cNvPr id="13" name="Title Placeholder 7"/>
          <p:cNvSpPr txBox="1">
            <a:spLocks/>
          </p:cNvSpPr>
          <p:nvPr/>
        </p:nvSpPr>
        <p:spPr>
          <a:xfrm>
            <a:off x="502920" y="1200150"/>
            <a:ext cx="8353176" cy="1752600"/>
          </a:xfrm>
          <a:prstGeom prst="rect">
            <a:avLst/>
          </a:prstGeom>
        </p:spPr>
        <p:txBody>
          <a:bodyPr vert="horz" wrap="square" lIns="91440" tIns="45720" rIns="91440" bIns="45720" rtlCol="0" anchor="b">
            <a:noAutofit/>
          </a:bodyPr>
          <a:lst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a:lstStyle>
          <a:p>
            <a:pPr algn="ctr" fontAlgn="auto">
              <a:spcAft>
                <a:spcPts val="0"/>
              </a:spcAft>
            </a:pPr>
            <a:r>
              <a:rPr lang="en-US" dirty="0"/>
              <a:t>EXPLORATION OF FACTOR ANALYSIS IN R</a:t>
            </a:r>
          </a:p>
        </p:txBody>
      </p:sp>
      <p:sp>
        <p:nvSpPr>
          <p:cNvPr id="15" name="Text Placeholder 9"/>
          <p:cNvSpPr txBox="1">
            <a:spLocks/>
          </p:cNvSpPr>
          <p:nvPr/>
        </p:nvSpPr>
        <p:spPr>
          <a:xfrm>
            <a:off x="1295400" y="2933706"/>
            <a:ext cx="5050367" cy="62864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ctr" fontAlgn="auto">
              <a:spcAft>
                <a:spcPts val="0"/>
              </a:spcAft>
            </a:pPr>
            <a:r>
              <a:rPr lang="en-US" dirty="0"/>
              <a:t>Collaborative Data Science Project</a:t>
            </a:r>
          </a:p>
          <a:p>
            <a:pPr algn="ctr" fontAlgn="auto">
              <a:spcAft>
                <a:spcPts val="0"/>
              </a:spcAft>
            </a:pPr>
            <a:r>
              <a:rPr lang="en-US" dirty="0"/>
              <a:t>      Applied Data Analysis (ANT 388C)</a:t>
            </a: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8699" y="320040"/>
            <a:ext cx="1877397" cy="914400"/>
          </a:xfrm>
          <a:prstGeom prst="rect">
            <a:avLst/>
          </a:prstGeom>
        </p:spPr>
      </p:pic>
    </p:spTree>
    <p:extLst>
      <p:ext uri="{BB962C8B-B14F-4D97-AF65-F5344CB8AC3E}">
        <p14:creationId xmlns:p14="http://schemas.microsoft.com/office/powerpoint/2010/main" val="247584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152400" y="133350"/>
            <a:ext cx="6172200" cy="857250"/>
          </a:xfrm>
        </p:spPr>
        <p:txBody>
          <a:bodyPr anchor="b">
            <a:noAutofit/>
          </a:bodyPr>
          <a:lstStyle/>
          <a:p>
            <a:pPr algn="ctr"/>
            <a:r>
              <a:rPr lang="en-US" sz="2400" dirty="0">
                <a:solidFill>
                  <a:schemeClr val="tx2">
                    <a:lumMod val="10000"/>
                  </a:schemeClr>
                </a:solidFill>
              </a:rPr>
              <a:t>Confirmatory factor analysis output</a:t>
            </a:r>
          </a:p>
        </p:txBody>
      </p:sp>
      <p:pic>
        <p:nvPicPr>
          <p:cNvPr id="5" name="Content Placeholder 4" descr="A screenshot of a computer&#10;&#10;Description automatically generated">
            <a:extLst>
              <a:ext uri="{FF2B5EF4-FFF2-40B4-BE49-F238E27FC236}">
                <a16:creationId xmlns:a16="http://schemas.microsoft.com/office/drawing/2014/main" id="{79EFAABA-FC2A-4AFD-717E-2D7B3E41087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52399" y="1123950"/>
            <a:ext cx="4933871" cy="3581400"/>
          </a:xfrm>
        </p:spPr>
      </p:pic>
      <p:pic>
        <p:nvPicPr>
          <p:cNvPr id="8" name="Content Placeholder 7" descr="A screenshot of a computer&#10;&#10;Description automatically generated">
            <a:extLst>
              <a:ext uri="{FF2B5EF4-FFF2-40B4-BE49-F238E27FC236}">
                <a16:creationId xmlns:a16="http://schemas.microsoft.com/office/drawing/2014/main" id="{10A8D4F9-CC7A-9D56-E37B-5D5D441103A6}"/>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5120185" y="1123950"/>
            <a:ext cx="4081179" cy="3581400"/>
          </a:xfrm>
        </p:spPr>
      </p:pic>
    </p:spTree>
    <p:extLst>
      <p:ext uri="{BB962C8B-B14F-4D97-AF65-F5344CB8AC3E}">
        <p14:creationId xmlns:p14="http://schemas.microsoft.com/office/powerpoint/2010/main" val="1065994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39802" y="971550"/>
            <a:ext cx="3008313" cy="1481138"/>
          </a:xfrm>
        </p:spPr>
        <p:txBody>
          <a:bodyPr anchor="b">
            <a:noAutofit/>
          </a:bodyPr>
          <a:lstStyle/>
          <a:p>
            <a:pPr algn="ctr"/>
            <a:r>
              <a:rPr lang="en-US" sz="2400" dirty="0">
                <a:solidFill>
                  <a:schemeClr val="tx2">
                    <a:lumMod val="10000"/>
                  </a:schemeClr>
                </a:solidFill>
              </a:rPr>
              <a:t>Exploratory factor analysis code</a:t>
            </a:r>
          </a:p>
        </p:txBody>
      </p:sp>
      <p:pic>
        <p:nvPicPr>
          <p:cNvPr id="11" name="Picture Placeholder 10" descr="A screenshot of a computer program&#10;&#10;Description automatically generated">
            <a:extLst>
              <a:ext uri="{FF2B5EF4-FFF2-40B4-BE49-F238E27FC236}">
                <a16:creationId xmlns:a16="http://schemas.microsoft.com/office/drawing/2014/main" id="{AB48ED6A-CB43-4D18-8443-D3AE25FF95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56710" y="438150"/>
            <a:ext cx="5447488" cy="4480560"/>
          </a:xfrm>
          <a:noFill/>
        </p:spPr>
      </p:pic>
    </p:spTree>
    <p:extLst>
      <p:ext uri="{BB962C8B-B14F-4D97-AF65-F5344CB8AC3E}">
        <p14:creationId xmlns:p14="http://schemas.microsoft.com/office/powerpoint/2010/main" val="891909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28600" y="819150"/>
            <a:ext cx="3276601" cy="1066800"/>
          </a:xfrm>
        </p:spPr>
        <p:txBody>
          <a:bodyPr anchor="b">
            <a:normAutofit/>
          </a:bodyPr>
          <a:lstStyle/>
          <a:p>
            <a:r>
              <a:rPr lang="en-US" dirty="0">
                <a:solidFill>
                  <a:schemeClr val="tx2">
                    <a:lumMod val="10000"/>
                  </a:schemeClr>
                </a:solidFill>
              </a:rPr>
              <a:t>Exploratory factor analysis output</a:t>
            </a:r>
          </a:p>
        </p:txBody>
      </p:sp>
      <p:pic>
        <p:nvPicPr>
          <p:cNvPr id="11" name="Picture Placeholder 10" descr="A screenshot of a computer&#10;&#10;Description automatically generated">
            <a:extLst>
              <a:ext uri="{FF2B5EF4-FFF2-40B4-BE49-F238E27FC236}">
                <a16:creationId xmlns:a16="http://schemas.microsoft.com/office/drawing/2014/main" id="{FB8561BE-D881-9CE3-84E7-103F44F9072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10000" y="438150"/>
            <a:ext cx="5240113" cy="4572000"/>
          </a:xfrm>
          <a:noFill/>
        </p:spPr>
      </p:pic>
    </p:spTree>
    <p:extLst>
      <p:ext uri="{BB962C8B-B14F-4D97-AF65-F5344CB8AC3E}">
        <p14:creationId xmlns:p14="http://schemas.microsoft.com/office/powerpoint/2010/main" val="771344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032447-81F9-DFC6-A035-DA28871042D0}"/>
              </a:ext>
            </a:extLst>
          </p:cNvPr>
          <p:cNvSpPr>
            <a:spLocks noGrp="1"/>
          </p:cNvSpPr>
          <p:nvPr>
            <p:ph type="title"/>
          </p:nvPr>
        </p:nvSpPr>
        <p:spPr>
          <a:xfrm>
            <a:off x="533400" y="685800"/>
            <a:ext cx="8153400" cy="857250"/>
          </a:xfrm>
        </p:spPr>
        <p:txBody>
          <a:bodyPr>
            <a:normAutofit/>
          </a:bodyPr>
          <a:lstStyle/>
          <a:p>
            <a:r>
              <a:rPr lang="en-US" sz="2800" b="1" dirty="0">
                <a:solidFill>
                  <a:schemeClr val="tx2">
                    <a:lumMod val="10000"/>
                  </a:schemeClr>
                </a:solidFill>
              </a:rPr>
              <a:t>Custom R Package development </a:t>
            </a:r>
          </a:p>
        </p:txBody>
      </p:sp>
      <p:sp>
        <p:nvSpPr>
          <p:cNvPr id="6" name="Content Placeholder 5">
            <a:extLst>
              <a:ext uri="{FF2B5EF4-FFF2-40B4-BE49-F238E27FC236}">
                <a16:creationId xmlns:a16="http://schemas.microsoft.com/office/drawing/2014/main" id="{5E4795C4-60F4-AF93-449F-9B72970E7EF3}"/>
              </a:ext>
            </a:extLst>
          </p:cNvPr>
          <p:cNvSpPr>
            <a:spLocks noGrp="1"/>
          </p:cNvSpPr>
          <p:nvPr>
            <p:ph idx="1"/>
          </p:nvPr>
        </p:nvSpPr>
        <p:spPr/>
        <p:txBody>
          <a:bodyPr>
            <a:normAutofit/>
          </a:bodyPr>
          <a:lstStyle/>
          <a:p>
            <a:r>
              <a:rPr lang="en-US" sz="1800" dirty="0">
                <a:solidFill>
                  <a:schemeClr val="tx2">
                    <a:lumMod val="10000"/>
                  </a:schemeClr>
                </a:solidFill>
              </a:rPr>
              <a:t>We created a custom R package that includes exploratory and confirmatory factor analysis functions. These functions will streamline users' factor analysis processes.</a:t>
            </a:r>
          </a:p>
          <a:p>
            <a:pPr marL="0" indent="0">
              <a:buNone/>
            </a:pPr>
            <a:endParaRPr lang="en-US" sz="1800" dirty="0">
              <a:solidFill>
                <a:schemeClr val="tx2">
                  <a:lumMod val="10000"/>
                </a:schemeClr>
              </a:solidFill>
            </a:endParaRPr>
          </a:p>
          <a:p>
            <a:pPr marL="0" indent="0">
              <a:buNone/>
            </a:pPr>
            <a:r>
              <a:rPr lang="en-US" sz="1800" b="1" dirty="0">
                <a:solidFill>
                  <a:schemeClr val="tx2">
                    <a:lumMod val="10000"/>
                  </a:schemeClr>
                </a:solidFill>
              </a:rPr>
              <a:t>Run:</a:t>
            </a:r>
          </a:p>
          <a:p>
            <a:pPr marL="0" indent="0">
              <a:buNone/>
            </a:pPr>
            <a:r>
              <a:rPr lang="en-US" sz="1800" dirty="0">
                <a:solidFill>
                  <a:schemeClr val="tx2">
                    <a:lumMod val="10000"/>
                  </a:schemeClr>
                </a:solidFill>
              </a:rPr>
              <a:t>```{r setup}</a:t>
            </a:r>
          </a:p>
          <a:p>
            <a:pPr marL="0" indent="0">
              <a:buNone/>
            </a:pPr>
            <a:r>
              <a:rPr lang="en-US" sz="1800" dirty="0" err="1">
                <a:solidFill>
                  <a:schemeClr val="tx2">
                    <a:lumMod val="10000"/>
                  </a:schemeClr>
                </a:solidFill>
              </a:rPr>
              <a:t>Install.packages</a:t>
            </a:r>
            <a:r>
              <a:rPr lang="en-US" sz="1800" dirty="0">
                <a:solidFill>
                  <a:schemeClr val="tx2">
                    <a:lumMod val="10000"/>
                  </a:schemeClr>
                </a:solidFill>
              </a:rPr>
              <a:t>(“FACTOR”)</a:t>
            </a:r>
          </a:p>
          <a:p>
            <a:pPr marL="0" indent="0">
              <a:buNone/>
            </a:pPr>
            <a:r>
              <a:rPr lang="en-US" sz="1800" dirty="0">
                <a:solidFill>
                  <a:schemeClr val="tx2">
                    <a:lumMod val="10000"/>
                  </a:schemeClr>
                </a:solidFill>
              </a:rPr>
              <a:t>library(FACTOR)</a:t>
            </a:r>
          </a:p>
          <a:p>
            <a:pPr marL="0" indent="0">
              <a:buNone/>
            </a:pPr>
            <a:r>
              <a:rPr lang="en-US" sz="1800" dirty="0">
                <a:solidFill>
                  <a:schemeClr val="tx2">
                    <a:lumMod val="10000"/>
                  </a:schemeClr>
                </a:solidFill>
              </a:rPr>
              <a:t>```</a:t>
            </a:r>
          </a:p>
        </p:txBody>
      </p:sp>
    </p:spTree>
    <p:extLst>
      <p:ext uri="{BB962C8B-B14F-4D97-AF65-F5344CB8AC3E}">
        <p14:creationId xmlns:p14="http://schemas.microsoft.com/office/powerpoint/2010/main" val="1253052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E4FB0-6104-4065-5A65-1DE94463CB26}"/>
              </a:ext>
            </a:extLst>
          </p:cNvPr>
          <p:cNvSpPr>
            <a:spLocks noGrp="1"/>
          </p:cNvSpPr>
          <p:nvPr>
            <p:ph type="title"/>
          </p:nvPr>
        </p:nvSpPr>
        <p:spPr/>
        <p:txBody>
          <a:bodyPr>
            <a:normAutofit/>
          </a:bodyPr>
          <a:lstStyle/>
          <a:p>
            <a:r>
              <a:rPr lang="en-US" sz="2800" b="1" dirty="0">
                <a:solidFill>
                  <a:schemeClr val="bg2">
                    <a:lumMod val="50000"/>
                  </a:schemeClr>
                </a:solidFill>
              </a:rPr>
              <a:t>Function created for a new custom package</a:t>
            </a:r>
          </a:p>
        </p:txBody>
      </p:sp>
      <p:pic>
        <p:nvPicPr>
          <p:cNvPr id="5" name="Content Placeholder 4" descr="A screenshot of a computer program&#10;&#10;Description automatically generated">
            <a:extLst>
              <a:ext uri="{FF2B5EF4-FFF2-40B4-BE49-F238E27FC236}">
                <a16:creationId xmlns:a16="http://schemas.microsoft.com/office/drawing/2014/main" id="{63C7C68D-1E75-1008-5715-A7A784A93F7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95816" y="1682750"/>
            <a:ext cx="3161368" cy="3108325"/>
          </a:xfrm>
        </p:spPr>
      </p:pic>
      <p:pic>
        <p:nvPicPr>
          <p:cNvPr id="8" name="Content Placeholder 7" descr="A computer screen with text and images&#10;&#10;Description automatically generated">
            <a:extLst>
              <a:ext uri="{FF2B5EF4-FFF2-40B4-BE49-F238E27FC236}">
                <a16:creationId xmlns:a16="http://schemas.microsoft.com/office/drawing/2014/main" id="{B4BC25FA-D171-A4FE-4073-2B562EA2983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648200" y="2215845"/>
            <a:ext cx="4038600" cy="2042135"/>
          </a:xfrm>
        </p:spPr>
      </p:pic>
    </p:spTree>
    <p:extLst>
      <p:ext uri="{BB962C8B-B14F-4D97-AF65-F5344CB8AC3E}">
        <p14:creationId xmlns:p14="http://schemas.microsoft.com/office/powerpoint/2010/main" val="32721844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a:xfrm>
            <a:off x="457200" y="685800"/>
            <a:ext cx="8229600" cy="857250"/>
          </a:xfrm>
        </p:spPr>
        <p:txBody>
          <a:bodyPr anchor="ctr">
            <a:normAutofit/>
          </a:bodyPr>
          <a:lstStyle/>
          <a:p>
            <a:pPr>
              <a:lnSpc>
                <a:spcPct val="90000"/>
              </a:lnSpc>
            </a:pPr>
            <a:r>
              <a:rPr lang="en-US" sz="2400" b="1" dirty="0">
                <a:solidFill>
                  <a:schemeClr val="bg2">
                    <a:lumMod val="50000"/>
                  </a:schemeClr>
                </a:solidFill>
              </a:rPr>
              <a:t>Run exploratory factor analysis with new R package</a:t>
            </a:r>
          </a:p>
        </p:txBody>
      </p:sp>
      <p:pic>
        <p:nvPicPr>
          <p:cNvPr id="5" name="Content Placeholder 4" descr="A screenshot of a computer program&#10;&#10;Description automatically generated">
            <a:extLst>
              <a:ext uri="{FF2B5EF4-FFF2-40B4-BE49-F238E27FC236}">
                <a16:creationId xmlns:a16="http://schemas.microsoft.com/office/drawing/2014/main" id="{5CE2CD8D-E9B7-C8C0-CAF7-9EC8CD94891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328466"/>
            <a:ext cx="8229600" cy="1623217"/>
          </a:xfrm>
          <a:noFill/>
        </p:spPr>
      </p:pic>
    </p:spTree>
    <p:extLst>
      <p:ext uri="{BB962C8B-B14F-4D97-AF65-F5344CB8AC3E}">
        <p14:creationId xmlns:p14="http://schemas.microsoft.com/office/powerpoint/2010/main" val="33273203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C3DB-75A7-5F93-5569-2DAAE81BE448}"/>
              </a:ext>
            </a:extLst>
          </p:cNvPr>
          <p:cNvSpPr>
            <a:spLocks noGrp="1"/>
          </p:cNvSpPr>
          <p:nvPr>
            <p:ph type="title"/>
          </p:nvPr>
        </p:nvSpPr>
        <p:spPr>
          <a:xfrm>
            <a:off x="76200" y="685800"/>
            <a:ext cx="8991600" cy="857250"/>
          </a:xfrm>
        </p:spPr>
        <p:txBody>
          <a:bodyPr>
            <a:normAutofit/>
          </a:bodyPr>
          <a:lstStyle/>
          <a:p>
            <a:r>
              <a:rPr lang="en-US" sz="2800" b="1" dirty="0">
                <a:solidFill>
                  <a:schemeClr val="bg2">
                    <a:lumMod val="50000"/>
                  </a:schemeClr>
                </a:solidFill>
              </a:rPr>
              <a:t>Output of EFA with new custom package</a:t>
            </a:r>
          </a:p>
        </p:txBody>
      </p:sp>
      <p:pic>
        <p:nvPicPr>
          <p:cNvPr id="5" name="Content Placeholder 4" descr="A screenshot of a computer&#10;&#10;Description automatically generated">
            <a:extLst>
              <a:ext uri="{FF2B5EF4-FFF2-40B4-BE49-F238E27FC236}">
                <a16:creationId xmlns:a16="http://schemas.microsoft.com/office/drawing/2014/main" id="{6ED1D8BC-F687-B53F-A60B-F457B956194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14792" y="1682750"/>
            <a:ext cx="3514415" cy="2914650"/>
          </a:xfrm>
        </p:spPr>
      </p:pic>
    </p:spTree>
    <p:extLst>
      <p:ext uri="{BB962C8B-B14F-4D97-AF65-F5344CB8AC3E}">
        <p14:creationId xmlns:p14="http://schemas.microsoft.com/office/powerpoint/2010/main" val="565739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a:xfrm>
            <a:off x="0" y="285750"/>
            <a:ext cx="8229600" cy="857250"/>
          </a:xfrm>
        </p:spPr>
        <p:txBody>
          <a:bodyPr>
            <a:noAutofit/>
          </a:bodyPr>
          <a:lstStyle/>
          <a:p>
            <a:pPr algn="ctr"/>
            <a:r>
              <a:rPr lang="en-US" sz="2400" b="1" dirty="0">
                <a:solidFill>
                  <a:schemeClr val="bg2">
                    <a:lumMod val="50000"/>
                  </a:schemeClr>
                </a:solidFill>
              </a:rPr>
              <a:t>Run confirmatory factor analysis with new R package</a:t>
            </a:r>
          </a:p>
        </p:txBody>
      </p:sp>
      <p:pic>
        <p:nvPicPr>
          <p:cNvPr id="5" name="Content Placeholder 4" descr="A screenshot of a computer program&#10;&#10;Description automatically generated">
            <a:extLst>
              <a:ext uri="{FF2B5EF4-FFF2-40B4-BE49-F238E27FC236}">
                <a16:creationId xmlns:a16="http://schemas.microsoft.com/office/drawing/2014/main" id="{A206B1FC-1304-3103-2D5B-648FFC70ED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7574" y="1408235"/>
            <a:ext cx="4908646" cy="3735265"/>
          </a:xfrm>
        </p:spPr>
      </p:pic>
      <p:pic>
        <p:nvPicPr>
          <p:cNvPr id="8" name="Content Placeholder 7" descr="A screenshot of a computer program&#10;&#10;Description automatically generated">
            <a:extLst>
              <a:ext uri="{FF2B5EF4-FFF2-40B4-BE49-F238E27FC236}">
                <a16:creationId xmlns:a16="http://schemas.microsoft.com/office/drawing/2014/main" id="{7DDFA9F4-D830-48A5-B287-84E2EDAE4A1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017826" y="2278688"/>
            <a:ext cx="4038600" cy="1353892"/>
          </a:xfrm>
        </p:spPr>
      </p:pic>
    </p:spTree>
    <p:extLst>
      <p:ext uri="{BB962C8B-B14F-4D97-AF65-F5344CB8AC3E}">
        <p14:creationId xmlns:p14="http://schemas.microsoft.com/office/powerpoint/2010/main" val="2917694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C3DB-75A7-5F93-5569-2DAAE81BE448}"/>
              </a:ext>
            </a:extLst>
          </p:cNvPr>
          <p:cNvSpPr>
            <a:spLocks noGrp="1"/>
          </p:cNvSpPr>
          <p:nvPr>
            <p:ph type="title"/>
          </p:nvPr>
        </p:nvSpPr>
        <p:spPr/>
        <p:txBody>
          <a:bodyPr anchor="ctr">
            <a:normAutofit/>
          </a:bodyPr>
          <a:lstStyle/>
          <a:p>
            <a:pPr>
              <a:lnSpc>
                <a:spcPct val="90000"/>
              </a:lnSpc>
            </a:pPr>
            <a:r>
              <a:rPr lang="en-US" sz="3100" b="1" dirty="0">
                <a:solidFill>
                  <a:schemeClr val="bg2">
                    <a:lumMod val="50000"/>
                  </a:schemeClr>
                </a:solidFill>
              </a:rPr>
              <a:t>Output of CFA with new custom package</a:t>
            </a:r>
          </a:p>
        </p:txBody>
      </p:sp>
      <p:pic>
        <p:nvPicPr>
          <p:cNvPr id="7" name="Content Placeholder 6" descr="A screenshot of a computer&#10;&#10;Description automatically generated">
            <a:extLst>
              <a:ext uri="{FF2B5EF4-FFF2-40B4-BE49-F238E27FC236}">
                <a16:creationId xmlns:a16="http://schemas.microsoft.com/office/drawing/2014/main" id="{D0F067CE-EAED-B862-86B7-BD56B6EC0CC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57200" y="1730493"/>
            <a:ext cx="4038600" cy="3012838"/>
          </a:xfrm>
          <a:noFill/>
        </p:spPr>
      </p:pic>
      <p:pic>
        <p:nvPicPr>
          <p:cNvPr id="10" name="Content Placeholder 9" descr="A screenshot of a computer program&#10;&#10;Description automatically generated">
            <a:extLst>
              <a:ext uri="{FF2B5EF4-FFF2-40B4-BE49-F238E27FC236}">
                <a16:creationId xmlns:a16="http://schemas.microsoft.com/office/drawing/2014/main" id="{8C8C182D-7DC6-5A93-4E84-75388F9E9B38}"/>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48200" y="2398587"/>
            <a:ext cx="4038600" cy="1676651"/>
          </a:xfrm>
        </p:spPr>
      </p:pic>
    </p:spTree>
    <p:extLst>
      <p:ext uri="{BB962C8B-B14F-4D97-AF65-F5344CB8AC3E}">
        <p14:creationId xmlns:p14="http://schemas.microsoft.com/office/powerpoint/2010/main" val="40860795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295BC-42B0-559A-1592-DC6B70A74A8F}"/>
              </a:ext>
            </a:extLst>
          </p:cNvPr>
          <p:cNvSpPr>
            <a:spLocks noGrp="1"/>
          </p:cNvSpPr>
          <p:nvPr>
            <p:ph type="title"/>
          </p:nvPr>
        </p:nvSpPr>
        <p:spPr>
          <a:xfrm>
            <a:off x="457200" y="685800"/>
            <a:ext cx="8229600" cy="857250"/>
          </a:xfrm>
        </p:spPr>
        <p:txBody>
          <a:bodyPr>
            <a:normAutofit/>
          </a:bodyPr>
          <a:lstStyle/>
          <a:p>
            <a:r>
              <a:rPr lang="en-US" sz="2800" b="1" dirty="0" err="1">
                <a:solidFill>
                  <a:schemeClr val="tx2">
                    <a:lumMod val="10000"/>
                  </a:schemeClr>
                </a:solidFill>
              </a:rPr>
              <a:t>Github</a:t>
            </a:r>
            <a:r>
              <a:rPr lang="en-US" sz="2800" b="1" dirty="0">
                <a:solidFill>
                  <a:schemeClr val="tx2">
                    <a:lumMod val="10000"/>
                  </a:schemeClr>
                </a:solidFill>
              </a:rPr>
              <a:t> Repo </a:t>
            </a:r>
            <a:r>
              <a:rPr lang="en-US" sz="2800" b="1" dirty="0" err="1">
                <a:solidFill>
                  <a:schemeClr val="tx2">
                    <a:lumMod val="10000"/>
                  </a:schemeClr>
                </a:solidFill>
              </a:rPr>
              <a:t>Url</a:t>
            </a:r>
            <a:endParaRPr lang="en-US" sz="2800" b="1" dirty="0">
              <a:solidFill>
                <a:schemeClr val="tx2">
                  <a:lumMod val="10000"/>
                </a:schemeClr>
              </a:solidFill>
            </a:endParaRPr>
          </a:p>
        </p:txBody>
      </p:sp>
      <p:sp>
        <p:nvSpPr>
          <p:cNvPr id="3" name="Content Placeholder 2">
            <a:extLst>
              <a:ext uri="{FF2B5EF4-FFF2-40B4-BE49-F238E27FC236}">
                <a16:creationId xmlns:a16="http://schemas.microsoft.com/office/drawing/2014/main" id="{00737283-E635-84B5-560A-AFF225CC73E2}"/>
              </a:ext>
            </a:extLst>
          </p:cNvPr>
          <p:cNvSpPr>
            <a:spLocks noGrp="1"/>
          </p:cNvSpPr>
          <p:nvPr>
            <p:ph idx="1"/>
          </p:nvPr>
        </p:nvSpPr>
        <p:spPr>
          <a:xfrm>
            <a:off x="266700" y="1352550"/>
            <a:ext cx="8610600" cy="3632454"/>
          </a:xfrm>
        </p:spPr>
        <p:txBody>
          <a:bodyPr>
            <a:normAutofit/>
          </a:bodyPr>
          <a:lstStyle/>
          <a:p>
            <a:pPr marL="0" indent="0">
              <a:buNone/>
            </a:pPr>
            <a:endParaRPr lang="en-US" dirty="0"/>
          </a:p>
          <a:p>
            <a:r>
              <a:rPr lang="en-US" sz="2000" dirty="0" err="1">
                <a:solidFill>
                  <a:schemeClr val="tx2">
                    <a:lumMod val="10000"/>
                  </a:schemeClr>
                </a:solidFill>
              </a:rPr>
              <a:t>Github</a:t>
            </a:r>
            <a:r>
              <a:rPr lang="en-US" sz="2000" dirty="0">
                <a:solidFill>
                  <a:schemeClr val="tx2">
                    <a:lumMod val="10000"/>
                  </a:schemeClr>
                </a:solidFill>
              </a:rPr>
              <a:t> </a:t>
            </a:r>
            <a:r>
              <a:rPr lang="en-US" sz="2000" dirty="0" err="1">
                <a:solidFill>
                  <a:schemeClr val="tx2">
                    <a:lumMod val="10000"/>
                  </a:schemeClr>
                </a:solidFill>
              </a:rPr>
              <a:t>Url</a:t>
            </a:r>
            <a:r>
              <a:rPr lang="en-US" sz="2000" dirty="0">
                <a:solidFill>
                  <a:schemeClr val="tx2">
                    <a:lumMod val="10000"/>
                  </a:schemeClr>
                </a:solidFill>
              </a:rPr>
              <a:t> </a:t>
            </a:r>
            <a:r>
              <a:rPr lang="en-US" sz="2000" dirty="0">
                <a:solidFill>
                  <a:schemeClr val="tx2">
                    <a:lumMod val="10000"/>
                  </a:schemeClr>
                </a:solidFill>
                <a:hlinkClick r:id="rId2"/>
              </a:rPr>
              <a:t>https://github.com/SajanaAryal1996/Collaborative-Data--Science--Project.git</a:t>
            </a:r>
            <a:endParaRPr lang="en-US" sz="2000" dirty="0">
              <a:solidFill>
                <a:schemeClr val="tx2">
                  <a:lumMod val="10000"/>
                </a:schemeClr>
              </a:solidFill>
            </a:endParaRPr>
          </a:p>
          <a:p>
            <a:r>
              <a:rPr lang="en-US" sz="2000" dirty="0">
                <a:solidFill>
                  <a:schemeClr val="tx2">
                    <a:lumMod val="10000"/>
                  </a:schemeClr>
                </a:solidFill>
              </a:rPr>
              <a:t>Includes .</a:t>
            </a:r>
            <a:r>
              <a:rPr lang="en-US" sz="2000" dirty="0" err="1">
                <a:solidFill>
                  <a:schemeClr val="tx2">
                    <a:lumMod val="10000"/>
                  </a:schemeClr>
                </a:solidFill>
              </a:rPr>
              <a:t>tar.gz</a:t>
            </a:r>
            <a:r>
              <a:rPr lang="en-US" sz="2000" dirty="0">
                <a:solidFill>
                  <a:schemeClr val="tx2">
                    <a:lumMod val="10000"/>
                  </a:schemeClr>
                </a:solidFill>
              </a:rPr>
              <a:t> file and FACTOR Package.</a:t>
            </a:r>
          </a:p>
          <a:p>
            <a:r>
              <a:rPr lang="en-US" sz="2000" dirty="0">
                <a:solidFill>
                  <a:schemeClr val="tx2">
                    <a:lumMod val="10000"/>
                  </a:schemeClr>
                </a:solidFill>
              </a:rPr>
              <a:t>Vignette’s files inside factor package includes workflow for creating and running custom R packages and comparison with the original package.</a:t>
            </a:r>
          </a:p>
          <a:p>
            <a:endParaRPr lang="en-US" dirty="0">
              <a:solidFill>
                <a:schemeClr val="tx2">
                  <a:lumMod val="10000"/>
                </a:schemeClr>
              </a:solidFill>
            </a:endParaRPr>
          </a:p>
        </p:txBody>
      </p:sp>
    </p:spTree>
    <p:extLst>
      <p:ext uri="{BB962C8B-B14F-4D97-AF65-F5344CB8AC3E}">
        <p14:creationId xmlns:p14="http://schemas.microsoft.com/office/powerpoint/2010/main" val="1611570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800" dirty="0"/>
              <a:t>Introduction</a:t>
            </a:r>
          </a:p>
        </p:txBody>
      </p:sp>
      <p:sp>
        <p:nvSpPr>
          <p:cNvPr id="5" name="Content Placeholder 4"/>
          <p:cNvSpPr>
            <a:spLocks noGrp="1"/>
          </p:cNvSpPr>
          <p:nvPr>
            <p:ph idx="1"/>
          </p:nvPr>
        </p:nvSpPr>
        <p:spPr>
          <a:xfrm>
            <a:off x="457200" y="1682496"/>
            <a:ext cx="8229600" cy="3175254"/>
          </a:xfrm>
        </p:spPr>
        <p:txBody>
          <a:bodyPr>
            <a:normAutofit/>
          </a:bodyPr>
          <a:lstStyle/>
          <a:p>
            <a:r>
              <a:rPr lang="en-US" sz="2000" dirty="0"/>
              <a:t>Factor analysis is a statistical method used to identify underlying factors or dimensions that explain patterns in observed variables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(Kline, 2014)</a:t>
            </a:r>
            <a:r>
              <a:rPr lang="en-US" sz="2000" dirty="0"/>
              <a:t> </a:t>
            </a:r>
          </a:p>
          <a:p>
            <a:endParaRPr lang="en-US" sz="2000" dirty="0"/>
          </a:p>
          <a:p>
            <a:r>
              <a:rPr lang="en-US" sz="2000" dirty="0"/>
              <a:t>It is commonly employed to reduce the dimensionality of data.</a:t>
            </a:r>
          </a:p>
          <a:p>
            <a:endParaRPr lang="en-US" sz="2000" dirty="0"/>
          </a:p>
          <a:p>
            <a:r>
              <a:rPr lang="en-US" sz="2000" dirty="0"/>
              <a:t>Based on the assumption that a smaller number of unobservable factors influences observed variables.</a:t>
            </a:r>
          </a:p>
        </p:txBody>
      </p:sp>
    </p:spTree>
    <p:extLst>
      <p:ext uri="{BB962C8B-B14F-4D97-AF65-F5344CB8AC3E}">
        <p14:creationId xmlns:p14="http://schemas.microsoft.com/office/powerpoint/2010/main" val="785496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FCD88-E4B4-5D04-2A82-50AECDBEB70E}"/>
              </a:ext>
            </a:extLst>
          </p:cNvPr>
          <p:cNvSpPr>
            <a:spLocks noGrp="1"/>
          </p:cNvSpPr>
          <p:nvPr>
            <p:ph type="title"/>
          </p:nvPr>
        </p:nvSpPr>
        <p:spPr/>
        <p:txBody>
          <a:bodyPr>
            <a:normAutofit/>
          </a:bodyPr>
          <a:lstStyle/>
          <a:p>
            <a:r>
              <a:rPr lang="en-US" sz="1800" b="1" dirty="0">
                <a:solidFill>
                  <a:schemeClr val="tx2">
                    <a:lumMod val="10000"/>
                  </a:schemeClr>
                </a:solidFill>
              </a:rPr>
              <a:t>References</a:t>
            </a:r>
          </a:p>
        </p:txBody>
      </p:sp>
      <p:sp>
        <p:nvSpPr>
          <p:cNvPr id="3" name="Content Placeholder 2">
            <a:extLst>
              <a:ext uri="{FF2B5EF4-FFF2-40B4-BE49-F238E27FC236}">
                <a16:creationId xmlns:a16="http://schemas.microsoft.com/office/drawing/2014/main" id="{C8E45D65-D415-F747-FFEA-6680FFAC9F54}"/>
              </a:ext>
            </a:extLst>
          </p:cNvPr>
          <p:cNvSpPr>
            <a:spLocks noGrp="1"/>
          </p:cNvSpPr>
          <p:nvPr>
            <p:ph idx="1"/>
          </p:nvPr>
        </p:nvSpPr>
        <p:spPr/>
        <p:txBody>
          <a:bodyPr/>
          <a:lstStyle/>
          <a:p>
            <a:pPr>
              <a:spcBef>
                <a:spcPts val="0"/>
              </a:spcBef>
            </a:pPr>
            <a:r>
              <a:rPr lang="en-US" sz="1800" kern="100" dirty="0">
                <a:solidFill>
                  <a:schemeClr val="tx2">
                    <a:lumMod val="10000"/>
                  </a:schemeClr>
                </a:solidFill>
                <a:effectLst/>
                <a:ea typeface="Aptos" panose="020B0004020202020204" pitchFamily="34" charset="0"/>
              </a:rPr>
              <a:t>Kline, P. (2014). </a:t>
            </a:r>
            <a:r>
              <a:rPr lang="en-US" sz="1800" i="1" kern="100" dirty="0">
                <a:solidFill>
                  <a:schemeClr val="tx2">
                    <a:lumMod val="10000"/>
                  </a:schemeClr>
                </a:solidFill>
                <a:effectLst/>
                <a:ea typeface="Aptos" panose="020B0004020202020204" pitchFamily="34" charset="0"/>
              </a:rPr>
              <a:t>An easy guide to factor analysis</a:t>
            </a:r>
            <a:r>
              <a:rPr lang="en-US" sz="1800" kern="100" dirty="0">
                <a:solidFill>
                  <a:schemeClr val="tx2">
                    <a:lumMod val="10000"/>
                  </a:schemeClr>
                </a:solidFill>
                <a:effectLst/>
                <a:ea typeface="Aptos" panose="020B0004020202020204" pitchFamily="34" charset="0"/>
              </a:rPr>
              <a:t>. Routledge. </a:t>
            </a:r>
          </a:p>
          <a:p>
            <a:pPr>
              <a:spcBef>
                <a:spcPts val="0"/>
              </a:spcBef>
            </a:pPr>
            <a:r>
              <a:rPr lang="en-US" sz="1800" kern="100" dirty="0">
                <a:solidFill>
                  <a:schemeClr val="tx2">
                    <a:lumMod val="10000"/>
                  </a:schemeClr>
                </a:solidFill>
                <a:effectLst/>
                <a:ea typeface="Aptos" panose="020B0004020202020204" pitchFamily="34" charset="0"/>
              </a:rPr>
              <a:t>Flora, D. B., </a:t>
            </a:r>
            <a:r>
              <a:rPr lang="en-US" sz="1800" kern="100" dirty="0" err="1">
                <a:solidFill>
                  <a:schemeClr val="tx2">
                    <a:lumMod val="10000"/>
                  </a:schemeClr>
                </a:solidFill>
                <a:effectLst/>
                <a:ea typeface="Aptos" panose="020B0004020202020204" pitchFamily="34" charset="0"/>
              </a:rPr>
              <a:t>LaBrish</a:t>
            </a:r>
            <a:r>
              <a:rPr lang="en-US" sz="1800" kern="100" dirty="0">
                <a:solidFill>
                  <a:schemeClr val="tx2">
                    <a:lumMod val="10000"/>
                  </a:schemeClr>
                </a:solidFill>
                <a:effectLst/>
                <a:ea typeface="Aptos" panose="020B0004020202020204" pitchFamily="34" charset="0"/>
              </a:rPr>
              <a:t>, C., &amp; Chalmers, R. P. (2012). Old and new ideas for data screening and assumption testing for exploratory and confirmatory factor analysis. Frontiers in Psychology, 3, 55. </a:t>
            </a:r>
          </a:p>
          <a:p>
            <a:pPr>
              <a:spcBef>
                <a:spcPts val="0"/>
              </a:spcBef>
            </a:pPr>
            <a:r>
              <a:rPr lang="en-US" sz="1800" kern="100" dirty="0">
                <a:solidFill>
                  <a:schemeClr val="tx2">
                    <a:lumMod val="10000"/>
                  </a:schemeClr>
                </a:solidFill>
                <a:effectLst/>
                <a:ea typeface="Aptos" panose="020B0004020202020204" pitchFamily="34" charset="0"/>
              </a:rPr>
              <a:t>Thompson, B. (2004). Exploratory and confirmatory factor analysis: Understanding concepts and applications. </a:t>
            </a:r>
            <a:r>
              <a:rPr lang="en-US" sz="1800" i="1" kern="100" dirty="0">
                <a:solidFill>
                  <a:schemeClr val="tx2">
                    <a:lumMod val="10000"/>
                  </a:schemeClr>
                </a:solidFill>
                <a:effectLst/>
                <a:ea typeface="Aptos" panose="020B0004020202020204" pitchFamily="34" charset="0"/>
              </a:rPr>
              <a:t>Washington, DC</a:t>
            </a:r>
            <a:r>
              <a:rPr lang="en-US" sz="1800" kern="100" dirty="0">
                <a:solidFill>
                  <a:schemeClr val="tx2">
                    <a:lumMod val="10000"/>
                  </a:schemeClr>
                </a:solidFill>
                <a:effectLst/>
                <a:ea typeface="Aptos" panose="020B0004020202020204" pitchFamily="34" charset="0"/>
              </a:rPr>
              <a:t>,</a:t>
            </a:r>
            <a:r>
              <a:rPr lang="en-US" sz="1800" i="1" kern="100" dirty="0">
                <a:solidFill>
                  <a:schemeClr val="tx2">
                    <a:lumMod val="10000"/>
                  </a:schemeClr>
                </a:solidFill>
                <a:effectLst/>
                <a:ea typeface="Aptos" panose="020B0004020202020204" pitchFamily="34" charset="0"/>
              </a:rPr>
              <a:t> 10694</a:t>
            </a:r>
            <a:r>
              <a:rPr lang="en-US" sz="1800" kern="100" dirty="0">
                <a:solidFill>
                  <a:schemeClr val="tx2">
                    <a:lumMod val="10000"/>
                  </a:schemeClr>
                </a:solidFill>
                <a:effectLst/>
                <a:ea typeface="Aptos" panose="020B0004020202020204" pitchFamily="34" charset="0"/>
              </a:rPr>
              <a:t>(000), 3.</a:t>
            </a:r>
          </a:p>
          <a:p>
            <a:pPr>
              <a:spcBef>
                <a:spcPts val="0"/>
              </a:spcBef>
            </a:pPr>
            <a:r>
              <a:rPr lang="en-US" sz="1800" kern="100" dirty="0" err="1">
                <a:solidFill>
                  <a:schemeClr val="tx2">
                    <a:lumMod val="10000"/>
                  </a:schemeClr>
                </a:solidFill>
                <a:effectLst/>
                <a:ea typeface="Aptos" panose="020B0004020202020204" pitchFamily="34" charset="0"/>
              </a:rPr>
              <a:t>Tavakol</a:t>
            </a:r>
            <a:r>
              <a:rPr lang="en-US" sz="1800" kern="100" dirty="0">
                <a:solidFill>
                  <a:schemeClr val="tx2">
                    <a:lumMod val="10000"/>
                  </a:schemeClr>
                </a:solidFill>
                <a:effectLst/>
                <a:ea typeface="Aptos" panose="020B0004020202020204" pitchFamily="34" charset="0"/>
              </a:rPr>
              <a:t>, M., &amp; </a:t>
            </a:r>
            <a:r>
              <a:rPr lang="en-US" sz="1800" kern="100" dirty="0" err="1">
                <a:solidFill>
                  <a:schemeClr val="tx2">
                    <a:lumMod val="10000"/>
                  </a:schemeClr>
                </a:solidFill>
                <a:effectLst/>
                <a:ea typeface="Aptos" panose="020B0004020202020204" pitchFamily="34" charset="0"/>
              </a:rPr>
              <a:t>Dennick</a:t>
            </a:r>
            <a:r>
              <a:rPr lang="en-US" sz="1800" kern="100" dirty="0">
                <a:solidFill>
                  <a:schemeClr val="tx2">
                    <a:lumMod val="10000"/>
                  </a:schemeClr>
                </a:solidFill>
                <a:effectLst/>
                <a:ea typeface="Aptos" panose="020B0004020202020204" pitchFamily="34" charset="0"/>
              </a:rPr>
              <a:t>, R. (2011). Making sense of Cronbach's alpha. </a:t>
            </a:r>
            <a:r>
              <a:rPr lang="en-US" sz="1800" i="1" kern="100" dirty="0">
                <a:solidFill>
                  <a:schemeClr val="tx2">
                    <a:lumMod val="10000"/>
                  </a:schemeClr>
                </a:solidFill>
                <a:effectLst/>
                <a:ea typeface="Aptos" panose="020B0004020202020204" pitchFamily="34" charset="0"/>
              </a:rPr>
              <a:t>Int J Med Educ</a:t>
            </a:r>
            <a:r>
              <a:rPr lang="en-US" sz="1800" kern="100" dirty="0">
                <a:solidFill>
                  <a:schemeClr val="tx2">
                    <a:lumMod val="10000"/>
                  </a:schemeClr>
                </a:solidFill>
                <a:effectLst/>
                <a:ea typeface="Aptos" panose="020B0004020202020204" pitchFamily="34" charset="0"/>
              </a:rPr>
              <a:t>,</a:t>
            </a:r>
            <a:r>
              <a:rPr lang="en-US" sz="1800" i="1" kern="100" dirty="0">
                <a:solidFill>
                  <a:schemeClr val="tx2">
                    <a:lumMod val="10000"/>
                  </a:schemeClr>
                </a:solidFill>
                <a:effectLst/>
                <a:ea typeface="Aptos" panose="020B0004020202020204" pitchFamily="34" charset="0"/>
              </a:rPr>
              <a:t> 2</a:t>
            </a:r>
            <a:r>
              <a:rPr lang="en-US" sz="1800" kern="100" dirty="0">
                <a:solidFill>
                  <a:schemeClr val="tx2">
                    <a:lumMod val="10000"/>
                  </a:schemeClr>
                </a:solidFill>
                <a:effectLst/>
                <a:ea typeface="Aptos" panose="020B0004020202020204" pitchFamily="34" charset="0"/>
              </a:rPr>
              <a:t>, 53-55. </a:t>
            </a:r>
            <a:r>
              <a:rPr lang="en-US" sz="1800" u="sng" kern="100" dirty="0">
                <a:solidFill>
                  <a:schemeClr val="tx2">
                    <a:lumMod val="10000"/>
                  </a:schemeClr>
                </a:solidFill>
                <a:effectLst/>
                <a:ea typeface="Aptos" panose="020B0004020202020204" pitchFamily="34" charset="0"/>
                <a:hlinkClick r:id="rId2">
                  <a:extLst>
                    <a:ext uri="{A12FA001-AC4F-418D-AE19-62706E023703}">
                      <ahyp:hlinkClr xmlns:ahyp="http://schemas.microsoft.com/office/drawing/2018/hyperlinkcolor" val="tx"/>
                    </a:ext>
                  </a:extLst>
                </a:hlinkClick>
              </a:rPr>
              <a:t>https://doi.org/10.5116/ijme.4dfb.8dfd</a:t>
            </a:r>
            <a:r>
              <a:rPr lang="en-US" sz="1800" kern="100" dirty="0">
                <a:solidFill>
                  <a:schemeClr val="tx2">
                    <a:lumMod val="10000"/>
                  </a:schemeClr>
                </a:solidFill>
                <a:effectLst/>
                <a:ea typeface="Aptos" panose="020B0004020202020204" pitchFamily="34" charset="0"/>
              </a:rPr>
              <a:t> </a:t>
            </a:r>
          </a:p>
          <a:p>
            <a:pPr marL="0">
              <a:spcBef>
                <a:spcPts val="0"/>
              </a:spcBef>
            </a:pPr>
            <a:endParaRPr lang="en-US" sz="1800" kern="100" dirty="0">
              <a:solidFill>
                <a:schemeClr val="tx2">
                  <a:lumMod val="10000"/>
                </a:schemeClr>
              </a:solidFill>
              <a:effectLst/>
              <a:ea typeface="Aptos" panose="020B0004020202020204" pitchFamily="34" charset="0"/>
            </a:endParaRPr>
          </a:p>
          <a:p>
            <a:pPr marL="0">
              <a:spcBef>
                <a:spcPts val="0"/>
              </a:spcBef>
            </a:pPr>
            <a:endParaRPr lang="en-US" sz="1800" kern="100" dirty="0">
              <a:solidFill>
                <a:schemeClr val="tx2">
                  <a:lumMod val="10000"/>
                </a:schemeClr>
              </a:solidFill>
              <a:effectLst/>
              <a:ea typeface="Aptos" panose="020B0004020202020204" pitchFamily="34" charset="0"/>
            </a:endParaRPr>
          </a:p>
          <a:p>
            <a:pPr marL="0">
              <a:spcBef>
                <a:spcPts val="0"/>
              </a:spcBef>
            </a:pPr>
            <a:endParaRPr lang="en-US" sz="1800" kern="100" dirty="0">
              <a:solidFill>
                <a:schemeClr val="tx2">
                  <a:lumMod val="10000"/>
                </a:schemeClr>
              </a:solidFill>
              <a:effectLst/>
              <a:ea typeface="Aptos" panose="020B0004020202020204" pitchFamily="34" charset="0"/>
            </a:endParaRPr>
          </a:p>
          <a:p>
            <a:endParaRPr lang="en-US" dirty="0"/>
          </a:p>
        </p:txBody>
      </p:sp>
    </p:spTree>
    <p:extLst>
      <p:ext uri="{BB962C8B-B14F-4D97-AF65-F5344CB8AC3E}">
        <p14:creationId xmlns:p14="http://schemas.microsoft.com/office/powerpoint/2010/main" val="34945408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thank you card with a skier&#10;&#10;Description automatically generated">
            <a:extLst>
              <a:ext uri="{FF2B5EF4-FFF2-40B4-BE49-F238E27FC236}">
                <a16:creationId xmlns:a16="http://schemas.microsoft.com/office/drawing/2014/main" id="{13912473-820B-3436-94FD-7BF3B5FB154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3826" b="11174"/>
          <a:stretch/>
        </p:blipFill>
        <p:spPr>
          <a:xfrm>
            <a:off x="1143000" y="666750"/>
            <a:ext cx="7238980" cy="4071927"/>
          </a:xfrm>
          <a:noFill/>
        </p:spPr>
      </p:pic>
    </p:spTree>
    <p:extLst>
      <p:ext uri="{BB962C8B-B14F-4D97-AF65-F5344CB8AC3E}">
        <p14:creationId xmlns:p14="http://schemas.microsoft.com/office/powerpoint/2010/main" val="3284522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solidFill>
                  <a:schemeClr val="tx2">
                    <a:lumMod val="10000"/>
                  </a:schemeClr>
                </a:solidFill>
              </a:rPr>
              <a:t>Assumptions of Factor Analysis:</a:t>
            </a:r>
          </a:p>
        </p:txBody>
      </p:sp>
      <p:sp>
        <p:nvSpPr>
          <p:cNvPr id="3" name="Content Placeholder 2"/>
          <p:cNvSpPr>
            <a:spLocks noGrp="1"/>
          </p:cNvSpPr>
          <p:nvPr>
            <p:ph idx="1"/>
          </p:nvPr>
        </p:nvSpPr>
        <p:spPr/>
        <p:txBody>
          <a:bodyPr>
            <a:normAutofit fontScale="62500" lnSpcReduction="20000"/>
          </a:bodyPr>
          <a:lstStyle/>
          <a:p>
            <a:r>
              <a:rPr lang="en-US" b="1" dirty="0">
                <a:solidFill>
                  <a:schemeClr val="tx2">
                    <a:lumMod val="10000"/>
                  </a:schemeClr>
                </a:solidFill>
              </a:rPr>
              <a:t>Data Characteristics</a:t>
            </a:r>
            <a:r>
              <a:rPr lang="en-US" dirty="0">
                <a:solidFill>
                  <a:schemeClr val="tx2">
                    <a:lumMod val="10000"/>
                  </a:schemeClr>
                </a:solidFill>
              </a:rPr>
              <a:t>: Assumes the absence of outliers, a sufficient sample size (where the number of cases exceeds the number of variables), and interval-level data measurement.</a:t>
            </a:r>
          </a:p>
          <a:p>
            <a:pPr marL="0" indent="0">
              <a:buNone/>
            </a:pPr>
            <a:endParaRPr lang="en-US" dirty="0">
              <a:solidFill>
                <a:schemeClr val="tx2">
                  <a:lumMod val="10000"/>
                </a:schemeClr>
              </a:solidFill>
            </a:endParaRPr>
          </a:p>
          <a:p>
            <a:r>
              <a:rPr lang="en-US" b="1" dirty="0">
                <a:solidFill>
                  <a:schemeClr val="tx2">
                    <a:lumMod val="10000"/>
                  </a:schemeClr>
                </a:solidFill>
              </a:rPr>
              <a:t>Statistical Assumptions</a:t>
            </a:r>
            <a:r>
              <a:rPr lang="en-US" dirty="0">
                <a:solidFill>
                  <a:schemeClr val="tx2">
                    <a:lumMod val="10000"/>
                  </a:schemeClr>
                </a:solidFill>
              </a:rPr>
              <a:t>: There should be </a:t>
            </a:r>
            <a:r>
              <a:rPr lang="en-US" b="0" i="0" dirty="0">
                <a:solidFill>
                  <a:srgbClr val="0D0D0D"/>
                </a:solidFill>
                <a:effectLst/>
                <a:highlight>
                  <a:srgbClr val="FFFFFF"/>
                </a:highlight>
                <a:latin typeface="Söhne"/>
              </a:rPr>
              <a:t>linearity, absence of multicollinearity, inclusion of relevant variables, and a true correlation between variables and factors.</a:t>
            </a:r>
          </a:p>
          <a:p>
            <a:pPr marL="0" indent="0">
              <a:buNone/>
            </a:pPr>
            <a:endParaRPr lang="en-US" b="0" i="0" dirty="0">
              <a:solidFill>
                <a:srgbClr val="0D0D0D"/>
              </a:solidFill>
              <a:effectLst/>
              <a:highlight>
                <a:srgbClr val="FFFFFF"/>
              </a:highlight>
              <a:latin typeface="Söhne"/>
            </a:endParaRPr>
          </a:p>
          <a:p>
            <a:pPr marL="0" indent="0">
              <a:buNone/>
            </a:pPr>
            <a:r>
              <a:rPr lang="en-US" dirty="0">
                <a:solidFill>
                  <a:schemeClr val="tx2">
                    <a:lumMod val="10000"/>
                  </a:schemeClr>
                </a:solidFill>
              </a:rPr>
              <a:t> -Non-linear variables </a:t>
            </a:r>
            <a:r>
              <a:rPr lang="en-US" b="1" dirty="0">
                <a:solidFill>
                  <a:schemeClr val="tx2">
                    <a:lumMod val="10000"/>
                  </a:schemeClr>
                </a:solidFill>
              </a:rPr>
              <a:t>can be transformed </a:t>
            </a:r>
            <a:r>
              <a:rPr lang="en-US" dirty="0">
                <a:solidFill>
                  <a:schemeClr val="tx2">
                    <a:lumMod val="10000"/>
                  </a:schemeClr>
                </a:solidFill>
              </a:rPr>
              <a:t>to meet this requirement.</a:t>
            </a:r>
          </a:p>
          <a:p>
            <a:pPr marL="0" indent="0">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900" b="1" i="1" kern="100" dirty="0">
                <a:solidFill>
                  <a:schemeClr val="tx2">
                    <a:lumMod val="10000"/>
                  </a:schemeClr>
                </a:solidFill>
                <a:effectLst/>
                <a:ea typeface="Aptos" panose="020B0004020202020204" pitchFamily="34" charset="0"/>
              </a:rPr>
              <a:t>(Flora, </a:t>
            </a:r>
            <a:r>
              <a:rPr lang="en-US" sz="1900" b="1" i="1" kern="100" dirty="0" err="1">
                <a:solidFill>
                  <a:schemeClr val="tx2">
                    <a:lumMod val="10000"/>
                  </a:schemeClr>
                </a:solidFill>
                <a:effectLst/>
                <a:ea typeface="Aptos" panose="020B0004020202020204" pitchFamily="34" charset="0"/>
              </a:rPr>
              <a:t>LaBrish</a:t>
            </a:r>
            <a:r>
              <a:rPr lang="en-US" sz="1900" b="1" i="1" kern="100" dirty="0">
                <a:solidFill>
                  <a:schemeClr val="tx2">
                    <a:lumMod val="10000"/>
                  </a:schemeClr>
                </a:solidFill>
                <a:effectLst/>
                <a:ea typeface="Aptos" panose="020B0004020202020204" pitchFamily="34" charset="0"/>
              </a:rPr>
              <a:t>, &amp; Chalmers, 2012)</a:t>
            </a:r>
          </a:p>
          <a:p>
            <a:pPr marL="0" indent="0">
              <a:buNone/>
            </a:pPr>
            <a:endParaRPr lang="en-US" dirty="0">
              <a:solidFill>
                <a:schemeClr val="tx2">
                  <a:lumMod val="10000"/>
                </a:schemeClr>
              </a:solidFill>
            </a:endParaRPr>
          </a:p>
        </p:txBody>
      </p:sp>
    </p:spTree>
    <p:extLst>
      <p:ext uri="{BB962C8B-B14F-4D97-AF65-F5344CB8AC3E}">
        <p14:creationId xmlns:p14="http://schemas.microsoft.com/office/powerpoint/2010/main" val="86700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B3D818-D681-D4B2-088F-9551F919D65B}"/>
              </a:ext>
            </a:extLst>
          </p:cNvPr>
          <p:cNvSpPr>
            <a:spLocks noGrp="1"/>
          </p:cNvSpPr>
          <p:nvPr>
            <p:ph type="title"/>
          </p:nvPr>
        </p:nvSpPr>
        <p:spPr>
          <a:xfrm>
            <a:off x="304800" y="685800"/>
            <a:ext cx="8382000" cy="857250"/>
          </a:xfrm>
        </p:spPr>
        <p:txBody>
          <a:bodyPr>
            <a:normAutofit/>
          </a:bodyPr>
          <a:lstStyle/>
          <a:p>
            <a:r>
              <a:rPr lang="en-US" sz="2800" b="1" dirty="0">
                <a:solidFill>
                  <a:schemeClr val="tx2">
                    <a:lumMod val="10000"/>
                  </a:schemeClr>
                </a:solidFill>
              </a:rPr>
              <a:t>Types of factor analysis</a:t>
            </a:r>
          </a:p>
        </p:txBody>
      </p:sp>
      <p:graphicFrame>
        <p:nvGraphicFramePr>
          <p:cNvPr id="2" name="Content Placeholder 1">
            <a:extLst>
              <a:ext uri="{FF2B5EF4-FFF2-40B4-BE49-F238E27FC236}">
                <a16:creationId xmlns:a16="http://schemas.microsoft.com/office/drawing/2014/main" id="{F5B48115-DAC3-54DA-7303-7D11CBBBF130}"/>
              </a:ext>
            </a:extLst>
          </p:cNvPr>
          <p:cNvGraphicFramePr>
            <a:graphicFrameLocks noGrp="1"/>
          </p:cNvGraphicFramePr>
          <p:nvPr>
            <p:ph idx="1"/>
            <p:extLst>
              <p:ext uri="{D42A27DB-BD31-4B8C-83A1-F6EECF244321}">
                <p14:modId xmlns:p14="http://schemas.microsoft.com/office/powerpoint/2010/main" val="2963821678"/>
              </p:ext>
            </p:extLst>
          </p:nvPr>
        </p:nvGraphicFramePr>
        <p:xfrm>
          <a:off x="457200" y="1682496"/>
          <a:ext cx="8229600" cy="29489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6678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313D-E741-5981-D0D2-FEB350579F0C}"/>
              </a:ext>
            </a:extLst>
          </p:cNvPr>
          <p:cNvSpPr>
            <a:spLocks noGrp="1"/>
          </p:cNvSpPr>
          <p:nvPr>
            <p:ph type="title"/>
          </p:nvPr>
        </p:nvSpPr>
        <p:spPr>
          <a:xfrm>
            <a:off x="307942" y="361950"/>
            <a:ext cx="8229600" cy="857250"/>
          </a:xfrm>
        </p:spPr>
        <p:txBody>
          <a:bodyPr>
            <a:normAutofit/>
          </a:bodyPr>
          <a:lstStyle/>
          <a:p>
            <a:r>
              <a:rPr lang="en-US" sz="1800" b="1" dirty="0">
                <a:solidFill>
                  <a:schemeClr val="tx2">
                    <a:lumMod val="10000"/>
                  </a:schemeClr>
                </a:solidFill>
              </a:rPr>
              <a:t>Differences between CFA &amp; EFA </a:t>
            </a:r>
            <a: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(Thompson, 2004)</a:t>
            </a:r>
            <a:b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br>
            <a:endParaRPr lang="en-US" sz="1800" b="1" i="1" dirty="0">
              <a:solidFill>
                <a:schemeClr val="tx2">
                  <a:lumMod val="10000"/>
                </a:schemeClr>
              </a:solidFill>
            </a:endParaRPr>
          </a:p>
        </p:txBody>
      </p:sp>
      <p:graphicFrame>
        <p:nvGraphicFramePr>
          <p:cNvPr id="4" name="Content Placeholder 3">
            <a:extLst>
              <a:ext uri="{FF2B5EF4-FFF2-40B4-BE49-F238E27FC236}">
                <a16:creationId xmlns:a16="http://schemas.microsoft.com/office/drawing/2014/main" id="{5AB6E541-3420-A47A-1446-7267FD4871A3}"/>
              </a:ext>
            </a:extLst>
          </p:cNvPr>
          <p:cNvGraphicFramePr>
            <a:graphicFrameLocks noGrp="1"/>
          </p:cNvGraphicFramePr>
          <p:nvPr>
            <p:ph idx="1"/>
            <p:extLst>
              <p:ext uri="{D42A27DB-BD31-4B8C-83A1-F6EECF244321}">
                <p14:modId xmlns:p14="http://schemas.microsoft.com/office/powerpoint/2010/main" val="2810584376"/>
              </p:ext>
            </p:extLst>
          </p:nvPr>
        </p:nvGraphicFramePr>
        <p:xfrm>
          <a:off x="609600" y="895351"/>
          <a:ext cx="8305800" cy="4297680"/>
        </p:xfrm>
        <a:graphic>
          <a:graphicData uri="http://schemas.openxmlformats.org/drawingml/2006/table">
            <a:tbl>
              <a:tblPr firstRow="1" bandRow="1">
                <a:tableStyleId>{46F890A9-2807-4EBB-B81D-B2AA78EC7F39}</a:tableStyleId>
              </a:tblPr>
              <a:tblGrid>
                <a:gridCol w="4152900">
                  <a:extLst>
                    <a:ext uri="{9D8B030D-6E8A-4147-A177-3AD203B41FA5}">
                      <a16:colId xmlns:a16="http://schemas.microsoft.com/office/drawing/2014/main" val="203156477"/>
                    </a:ext>
                  </a:extLst>
                </a:gridCol>
                <a:gridCol w="4152900">
                  <a:extLst>
                    <a:ext uri="{9D8B030D-6E8A-4147-A177-3AD203B41FA5}">
                      <a16:colId xmlns:a16="http://schemas.microsoft.com/office/drawing/2014/main" val="818969411"/>
                    </a:ext>
                  </a:extLst>
                </a:gridCol>
              </a:tblGrid>
              <a:tr h="350196">
                <a:tc>
                  <a:txBody>
                    <a:bodyPr/>
                    <a:lstStyle/>
                    <a:p>
                      <a:r>
                        <a:rPr lang="en-US" dirty="0"/>
                        <a:t>Confirmatory factor analysis (CFA)</a:t>
                      </a:r>
                    </a:p>
                  </a:txBody>
                  <a:tcPr/>
                </a:tc>
                <a:tc>
                  <a:txBody>
                    <a:bodyPr/>
                    <a:lstStyle/>
                    <a:p>
                      <a:r>
                        <a:rPr lang="en-US" dirty="0"/>
                        <a:t>Exploratory factor analysis</a:t>
                      </a:r>
                    </a:p>
                  </a:txBody>
                  <a:tcPr/>
                </a:tc>
                <a:extLst>
                  <a:ext uri="{0D108BD9-81ED-4DB2-BD59-A6C34878D82A}">
                    <a16:rowId xmlns:a16="http://schemas.microsoft.com/office/drawing/2014/main" val="2836550845"/>
                  </a:ext>
                </a:extLst>
              </a:tr>
              <a:tr h="1138136">
                <a:tc>
                  <a:txBody>
                    <a:bodyPr/>
                    <a:lstStyle/>
                    <a:p>
                      <a:r>
                        <a:rPr lang="en-US" sz="1800" b="0" kern="1200" dirty="0">
                          <a:solidFill>
                            <a:schemeClr val="dk1"/>
                          </a:solidFill>
                          <a:effectLst/>
                        </a:rPr>
                        <a:t>-To test a specific hypothesis about the structure of relationships among variables based on a priori theoretical or empirical considerations</a:t>
                      </a:r>
                      <a:endParaRPr lang="en-US" dirty="0"/>
                    </a:p>
                  </a:txBody>
                  <a:tcPr/>
                </a:tc>
                <a:tc>
                  <a:txBody>
                    <a:bodyPr/>
                    <a:lstStyle/>
                    <a:p>
                      <a:r>
                        <a:rPr lang="en-US" sz="1800" b="0" kern="1200" dirty="0">
                          <a:solidFill>
                            <a:schemeClr val="dk1"/>
                          </a:solidFill>
                          <a:effectLst/>
                        </a:rPr>
                        <a:t>-To explore the underlying structure of a set of observed variables without prior consideration about the relationships between variables</a:t>
                      </a:r>
                      <a:endParaRPr lang="en-US" dirty="0"/>
                    </a:p>
                  </a:txBody>
                  <a:tcPr/>
                </a:tc>
                <a:extLst>
                  <a:ext uri="{0D108BD9-81ED-4DB2-BD59-A6C34878D82A}">
                    <a16:rowId xmlns:a16="http://schemas.microsoft.com/office/drawing/2014/main" val="847780774"/>
                  </a:ext>
                </a:extLst>
              </a:tr>
              <a:tr h="1138136">
                <a:tc>
                  <a:txBody>
                    <a:bodyPr/>
                    <a:lstStyle/>
                    <a:p>
                      <a:r>
                        <a:rPr lang="en-US" sz="1800" b="0" kern="1200" dirty="0">
                          <a:solidFill>
                            <a:schemeClr val="dk1"/>
                          </a:solidFill>
                          <a:effectLst/>
                        </a:rPr>
                        <a:t>-Specifies a model with predefined factors and assigns each observed variable to one or more factors based on theoretical considerations</a:t>
                      </a:r>
                      <a:endParaRPr lang="en-US" dirty="0"/>
                    </a:p>
                  </a:txBody>
                  <a:tcPr/>
                </a:tc>
                <a:tc>
                  <a:txBody>
                    <a:bodyPr/>
                    <a:lstStyle/>
                    <a:p>
                      <a:r>
                        <a:rPr lang="en-US" sz="1800" b="0" kern="1200" dirty="0">
                          <a:solidFill>
                            <a:schemeClr val="dk1"/>
                          </a:solidFill>
                          <a:effectLst/>
                        </a:rPr>
                        <a:t>-Does not specify the number of factors or the pattern of factor loadings beforehand.</a:t>
                      </a:r>
                      <a:endParaRPr lang="en-US" dirty="0"/>
                    </a:p>
                  </a:txBody>
                  <a:tcPr/>
                </a:tc>
                <a:extLst>
                  <a:ext uri="{0D108BD9-81ED-4DB2-BD59-A6C34878D82A}">
                    <a16:rowId xmlns:a16="http://schemas.microsoft.com/office/drawing/2014/main" val="2468297313"/>
                  </a:ext>
                </a:extLst>
              </a:tr>
              <a:tr h="6128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-Requires a sufficiently large sample size to ensure stability and reliability.</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-It is exploratory and can be applied to small and large datasets.</a:t>
                      </a:r>
                    </a:p>
                  </a:txBody>
                  <a:tcPr/>
                </a:tc>
                <a:extLst>
                  <a:ext uri="{0D108BD9-81ED-4DB2-BD59-A6C34878D82A}">
                    <a16:rowId xmlns:a16="http://schemas.microsoft.com/office/drawing/2014/main" val="2619999276"/>
                  </a:ext>
                </a:extLst>
              </a:tr>
              <a:tr h="87548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-We evaluate the model's goodness-of-fit in CFA using fit indices such as chi-square.</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-EFA helps researchers generate hypotheses about the underlying structure of the data.</a:t>
                      </a:r>
                    </a:p>
                  </a:txBody>
                  <a:tcPr/>
                </a:tc>
                <a:extLst>
                  <a:ext uri="{0D108BD9-81ED-4DB2-BD59-A6C34878D82A}">
                    <a16:rowId xmlns:a16="http://schemas.microsoft.com/office/drawing/2014/main" val="2910600565"/>
                  </a:ext>
                </a:extLst>
              </a:tr>
            </a:tbl>
          </a:graphicData>
        </a:graphic>
      </p:graphicFrame>
    </p:spTree>
    <p:extLst>
      <p:ext uri="{BB962C8B-B14F-4D97-AF65-F5344CB8AC3E}">
        <p14:creationId xmlns:p14="http://schemas.microsoft.com/office/powerpoint/2010/main" val="199814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43470-FCD1-161A-91AC-BA5A454A5769}"/>
              </a:ext>
            </a:extLst>
          </p:cNvPr>
          <p:cNvSpPr>
            <a:spLocks noGrp="1"/>
          </p:cNvSpPr>
          <p:nvPr>
            <p:ph type="title"/>
          </p:nvPr>
        </p:nvSpPr>
        <p:spPr>
          <a:xfrm>
            <a:off x="304800" y="512064"/>
            <a:ext cx="8382000" cy="857250"/>
          </a:xfrm>
        </p:spPr>
        <p:txBody>
          <a:bodyPr>
            <a:normAutofit/>
          </a:bodyPr>
          <a:lstStyle/>
          <a:p>
            <a:r>
              <a:rPr lang="en-US" sz="2800" b="1" dirty="0">
                <a:solidFill>
                  <a:schemeClr val="tx2">
                    <a:lumMod val="10000"/>
                  </a:schemeClr>
                </a:solidFill>
              </a:rPr>
              <a:t>Factor loadings and Cronbach's alpha value</a:t>
            </a:r>
          </a:p>
        </p:txBody>
      </p:sp>
      <p:sp>
        <p:nvSpPr>
          <p:cNvPr id="3" name="Content Placeholder 2">
            <a:extLst>
              <a:ext uri="{FF2B5EF4-FFF2-40B4-BE49-F238E27FC236}">
                <a16:creationId xmlns:a16="http://schemas.microsoft.com/office/drawing/2014/main" id="{8ECB52F8-F52D-1E6F-AC7B-98F3594E4623}"/>
              </a:ext>
            </a:extLst>
          </p:cNvPr>
          <p:cNvSpPr>
            <a:spLocks noGrp="1"/>
          </p:cNvSpPr>
          <p:nvPr>
            <p:ph idx="1"/>
          </p:nvPr>
        </p:nvSpPr>
        <p:spPr>
          <a:xfrm>
            <a:off x="485480" y="1682496"/>
            <a:ext cx="8382000" cy="3461004"/>
          </a:xfrm>
        </p:spPr>
        <p:txBody>
          <a:bodyPr>
            <a:noAutofit/>
          </a:bodyPr>
          <a:lstStyle/>
          <a:p>
            <a:r>
              <a:rPr lang="en-US" sz="1600" dirty="0">
                <a:solidFill>
                  <a:schemeClr val="tx2">
                    <a:lumMod val="10000"/>
                  </a:schemeClr>
                </a:solidFill>
              </a:rPr>
              <a:t>Factor loadings in Factor Analysis (FA) represent the correlations between observed variables and latent factors. </a:t>
            </a:r>
          </a:p>
          <a:p>
            <a:endParaRPr lang="en-US" sz="1600" dirty="0">
              <a:solidFill>
                <a:schemeClr val="tx2">
                  <a:lumMod val="10000"/>
                </a:schemeClr>
              </a:solidFill>
            </a:endParaRPr>
          </a:p>
          <a:p>
            <a:r>
              <a:rPr lang="en-US" sz="1600" dirty="0">
                <a:solidFill>
                  <a:schemeClr val="tx2">
                    <a:lumMod val="10000"/>
                  </a:schemeClr>
                </a:solidFill>
              </a:rPr>
              <a:t>These loadings indicate the degree to which </a:t>
            </a:r>
            <a:r>
              <a:rPr lang="en-US" sz="1600" b="1" dirty="0">
                <a:solidFill>
                  <a:schemeClr val="tx2">
                    <a:lumMod val="10000"/>
                  </a:schemeClr>
                </a:solidFill>
              </a:rPr>
              <a:t>each observed variable contributes to or is associated with each underlying factor</a:t>
            </a:r>
            <a:r>
              <a:rPr lang="en-US" sz="1600" dirty="0">
                <a:solidFill>
                  <a:schemeClr val="tx2">
                    <a:lumMod val="10000"/>
                  </a:schemeClr>
                </a:solidFill>
              </a:rPr>
              <a:t>. </a:t>
            </a:r>
          </a:p>
          <a:p>
            <a:endParaRPr lang="en-US" sz="1600" dirty="0">
              <a:solidFill>
                <a:schemeClr val="tx2">
                  <a:lumMod val="10000"/>
                </a:schemeClr>
              </a:solidFill>
            </a:endParaRPr>
          </a:p>
          <a:p>
            <a:r>
              <a:rPr lang="en-US" sz="1600" dirty="0">
                <a:solidFill>
                  <a:schemeClr val="tx2">
                    <a:lumMod val="10000"/>
                  </a:schemeClr>
                </a:solidFill>
              </a:rPr>
              <a:t>A factor loading of 0.5 or higher typically indicates that the factor sufficiently captures the variance of the variable. </a:t>
            </a:r>
          </a:p>
          <a:p>
            <a:endParaRPr lang="en-US" sz="1600" dirty="0">
              <a:solidFill>
                <a:schemeClr val="tx2">
                  <a:lumMod val="10000"/>
                </a:schemeClr>
              </a:solidFill>
            </a:endParaRPr>
          </a:p>
          <a:p>
            <a:r>
              <a:rPr lang="en-US" sz="1600" dirty="0">
                <a:solidFill>
                  <a:schemeClr val="tx2">
                    <a:lumMod val="10000"/>
                  </a:schemeClr>
                </a:solidFill>
              </a:rPr>
              <a:t>Cronbach's alpha measures the internal consistency of the scale or set of variables. A value closer to 1 indicates higher internal consistency </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Tavakol</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&amp; </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Dennick</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2011)</a:t>
            </a:r>
          </a:p>
          <a:p>
            <a:endParaRPr lang="en-US" sz="1600" dirty="0">
              <a:solidFill>
                <a:schemeClr val="tx2">
                  <a:lumMod val="10000"/>
                </a:schemeClr>
              </a:solidFill>
            </a:endParaRPr>
          </a:p>
        </p:txBody>
      </p:sp>
    </p:spTree>
    <p:extLst>
      <p:ext uri="{BB962C8B-B14F-4D97-AF65-F5344CB8AC3E}">
        <p14:creationId xmlns:p14="http://schemas.microsoft.com/office/powerpoint/2010/main" val="1483356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D7CD-3C54-69B6-0931-60E456DB70F1}"/>
              </a:ext>
            </a:extLst>
          </p:cNvPr>
          <p:cNvSpPr>
            <a:spLocks noGrp="1"/>
          </p:cNvSpPr>
          <p:nvPr>
            <p:ph type="title"/>
          </p:nvPr>
        </p:nvSpPr>
        <p:spPr>
          <a:xfrm>
            <a:off x="457200" y="285750"/>
            <a:ext cx="8229600" cy="857250"/>
          </a:xfrm>
        </p:spPr>
        <p:txBody>
          <a:bodyPr>
            <a:normAutofit/>
          </a:bodyPr>
          <a:lstStyle/>
          <a:p>
            <a:r>
              <a:rPr lang="en-US" sz="2800" b="1" dirty="0">
                <a:solidFill>
                  <a:schemeClr val="tx2">
                    <a:lumMod val="10000"/>
                  </a:schemeClr>
                </a:solidFill>
              </a:rPr>
              <a:t>Background of the Data</a:t>
            </a:r>
          </a:p>
        </p:txBody>
      </p:sp>
      <p:sp>
        <p:nvSpPr>
          <p:cNvPr id="3" name="Content Placeholder 2">
            <a:extLst>
              <a:ext uri="{FF2B5EF4-FFF2-40B4-BE49-F238E27FC236}">
                <a16:creationId xmlns:a16="http://schemas.microsoft.com/office/drawing/2014/main" id="{58A85F0B-EAFB-E98C-FFBF-938B93CA3D8D}"/>
              </a:ext>
            </a:extLst>
          </p:cNvPr>
          <p:cNvSpPr>
            <a:spLocks noGrp="1"/>
          </p:cNvSpPr>
          <p:nvPr>
            <p:ph idx="1"/>
          </p:nvPr>
        </p:nvSpPr>
        <p:spPr>
          <a:xfrm>
            <a:off x="304800" y="1047750"/>
            <a:ext cx="8382000" cy="4171950"/>
          </a:xfrm>
        </p:spPr>
        <p:txBody>
          <a:bodyPr>
            <a:normAutofit fontScale="40000" lnSpcReduction="20000"/>
          </a:bodyPr>
          <a:lstStyle/>
          <a:p>
            <a:r>
              <a:rPr lang="en-US" sz="5000" dirty="0">
                <a:solidFill>
                  <a:schemeClr val="tx2">
                    <a:lumMod val="10000"/>
                  </a:schemeClr>
                </a:solidFill>
              </a:rPr>
              <a:t>The dataset used in this project involves validating the Hearing Handicap Inventory for Adults - Screening Version (HHIA-S) questionnaire in Nepali language. </a:t>
            </a:r>
          </a:p>
          <a:p>
            <a:endParaRPr lang="en-US" sz="5000" dirty="0">
              <a:solidFill>
                <a:schemeClr val="tx2">
                  <a:lumMod val="10000"/>
                </a:schemeClr>
              </a:solidFill>
            </a:endParaRPr>
          </a:p>
          <a:p>
            <a:r>
              <a:rPr lang="en-US" sz="5000" dirty="0">
                <a:solidFill>
                  <a:schemeClr val="tx2">
                    <a:lumMod val="10000"/>
                  </a:schemeClr>
                </a:solidFill>
              </a:rPr>
              <a:t>This questionnaire is commonly used t</a:t>
            </a:r>
            <a:r>
              <a:rPr lang="en-US" sz="5000" b="1" dirty="0">
                <a:solidFill>
                  <a:schemeClr val="tx2">
                    <a:lumMod val="10000"/>
                  </a:schemeClr>
                </a:solidFill>
              </a:rPr>
              <a:t>o assess handicaps caused by hearing impairment </a:t>
            </a:r>
            <a:r>
              <a:rPr lang="en-US" sz="5000" dirty="0">
                <a:solidFill>
                  <a:schemeClr val="tx2">
                    <a:lumMod val="10000"/>
                  </a:schemeClr>
                </a:solidFill>
              </a:rPr>
              <a:t>among adult populations over short periods. </a:t>
            </a:r>
          </a:p>
          <a:p>
            <a:pPr marL="0" indent="0">
              <a:buNone/>
            </a:pPr>
            <a:endParaRPr lang="en-US" sz="5000" dirty="0">
              <a:solidFill>
                <a:schemeClr val="tx2">
                  <a:lumMod val="10000"/>
                </a:schemeClr>
              </a:solidFill>
            </a:endParaRPr>
          </a:p>
          <a:p>
            <a:r>
              <a:rPr lang="en-US" sz="5000" dirty="0">
                <a:solidFill>
                  <a:schemeClr val="tx2">
                    <a:lumMod val="10000"/>
                  </a:schemeClr>
                </a:solidFill>
              </a:rPr>
              <a:t>Therefore, the data was collected to validate the translated Nepali questionnaire among both </a:t>
            </a:r>
            <a:r>
              <a:rPr lang="en-US" sz="5000" b="1" dirty="0">
                <a:solidFill>
                  <a:schemeClr val="tx2">
                    <a:lumMod val="10000"/>
                  </a:schemeClr>
                </a:solidFill>
              </a:rPr>
              <a:t>hearing-impaired (HI) and normal-hearing (NH) populations.</a:t>
            </a:r>
          </a:p>
          <a:p>
            <a:endParaRPr lang="en-US" sz="5000" b="1" dirty="0">
              <a:solidFill>
                <a:schemeClr val="tx2">
                  <a:lumMod val="10000"/>
                </a:schemeClr>
              </a:solidFill>
            </a:endParaRPr>
          </a:p>
          <a:p>
            <a:r>
              <a:rPr lang="en-US" sz="5000" dirty="0">
                <a:solidFill>
                  <a:schemeClr val="tx2">
                    <a:lumMod val="10000"/>
                  </a:schemeClr>
                </a:solidFill>
              </a:rPr>
              <a:t>We have two datasets for our project </a:t>
            </a:r>
            <a:r>
              <a:rPr lang="en-US" sz="5000" b="1" dirty="0">
                <a:solidFill>
                  <a:schemeClr val="tx2">
                    <a:lumMod val="10000"/>
                  </a:schemeClr>
                </a:solidFill>
              </a:rPr>
              <a:t>(For NH &amp; HI).</a:t>
            </a:r>
          </a:p>
          <a:p>
            <a:endParaRPr lang="en-US" sz="5000" b="1" dirty="0">
              <a:solidFill>
                <a:schemeClr val="tx2">
                  <a:lumMod val="10000"/>
                </a:schemeClr>
              </a:solidFill>
            </a:endParaRPr>
          </a:p>
          <a:p>
            <a:r>
              <a:rPr lang="en-US" sz="5000" b="1" dirty="0">
                <a:solidFill>
                  <a:schemeClr val="tx2">
                    <a:lumMod val="10000"/>
                  </a:schemeClr>
                </a:solidFill>
              </a:rPr>
              <a:t>Sample size: NH = 70, HI = 50</a:t>
            </a:r>
          </a:p>
          <a:p>
            <a:pPr marL="0" indent="0">
              <a:buNone/>
            </a:pPr>
            <a:endParaRPr lang="en-US" b="1" dirty="0">
              <a:solidFill>
                <a:schemeClr val="tx2">
                  <a:lumMod val="10000"/>
                </a:schemeClr>
              </a:solidFill>
            </a:endParaRPr>
          </a:p>
        </p:txBody>
      </p:sp>
    </p:spTree>
    <p:extLst>
      <p:ext uri="{BB962C8B-B14F-4D97-AF65-F5344CB8AC3E}">
        <p14:creationId xmlns:p14="http://schemas.microsoft.com/office/powerpoint/2010/main" val="4263792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189A-A71A-F579-89B9-48A5FB3D985C}"/>
              </a:ext>
            </a:extLst>
          </p:cNvPr>
          <p:cNvSpPr>
            <a:spLocks noGrp="1"/>
          </p:cNvSpPr>
          <p:nvPr>
            <p:ph type="title"/>
          </p:nvPr>
        </p:nvSpPr>
        <p:spPr>
          <a:xfrm>
            <a:off x="87984" y="285750"/>
            <a:ext cx="8229600" cy="857250"/>
          </a:xfrm>
        </p:spPr>
        <p:txBody>
          <a:bodyPr>
            <a:normAutofit/>
          </a:bodyPr>
          <a:lstStyle/>
          <a:p>
            <a:r>
              <a:rPr lang="en-US" sz="2800" b="1" dirty="0">
                <a:solidFill>
                  <a:schemeClr val="tx2">
                    <a:lumMod val="10000"/>
                  </a:schemeClr>
                </a:solidFill>
              </a:rPr>
              <a:t>Objectives set for Group Project</a:t>
            </a:r>
          </a:p>
        </p:txBody>
      </p:sp>
      <p:sp>
        <p:nvSpPr>
          <p:cNvPr id="3" name="Content Placeholder 2">
            <a:extLst>
              <a:ext uri="{FF2B5EF4-FFF2-40B4-BE49-F238E27FC236}">
                <a16:creationId xmlns:a16="http://schemas.microsoft.com/office/drawing/2014/main" id="{25ED5670-306F-F330-BEE9-8A763089440B}"/>
              </a:ext>
            </a:extLst>
          </p:cNvPr>
          <p:cNvSpPr>
            <a:spLocks noGrp="1"/>
          </p:cNvSpPr>
          <p:nvPr>
            <p:ph idx="1"/>
          </p:nvPr>
        </p:nvSpPr>
        <p:spPr>
          <a:xfrm>
            <a:off x="152400" y="971550"/>
            <a:ext cx="8686800" cy="4038600"/>
          </a:xfrm>
        </p:spPr>
        <p:txBody>
          <a:bodyPr>
            <a:normAutofit/>
          </a:bodyPr>
          <a:lstStyle/>
          <a:p>
            <a:pPr marL="0" indent="0">
              <a:buNone/>
            </a:pPr>
            <a:endParaRPr lang="en-US" dirty="0"/>
          </a:p>
          <a:p>
            <a:r>
              <a:rPr lang="en-US" sz="1800" dirty="0">
                <a:solidFill>
                  <a:schemeClr val="tx2">
                    <a:lumMod val="10000"/>
                  </a:schemeClr>
                </a:solidFill>
              </a:rPr>
              <a:t>Write a code for running factor analysis (both exploratory and confirmatory code) using the available original package (Psych and </a:t>
            </a:r>
            <a:r>
              <a:rPr lang="en-US" sz="1800" dirty="0" err="1">
                <a:solidFill>
                  <a:schemeClr val="tx2">
                    <a:lumMod val="10000"/>
                  </a:schemeClr>
                </a:solidFill>
              </a:rPr>
              <a:t>Lavaan</a:t>
            </a:r>
            <a:r>
              <a:rPr lang="en-US" sz="1800" dirty="0">
                <a:solidFill>
                  <a:schemeClr val="tx2">
                    <a:lumMod val="10000"/>
                  </a:schemeClr>
                </a:solidFill>
              </a:rPr>
              <a:t>).</a:t>
            </a:r>
          </a:p>
          <a:p>
            <a:r>
              <a:rPr lang="en-US" sz="1800" dirty="0">
                <a:solidFill>
                  <a:schemeClr val="tx2">
                    <a:lumMod val="10000"/>
                  </a:schemeClr>
                </a:solidFill>
              </a:rPr>
              <a:t>Create a custom package called “FACTOR” that includes the functions of confirmatory factor analysis and exploratory factor analysis.</a:t>
            </a:r>
          </a:p>
          <a:p>
            <a:r>
              <a:rPr lang="en-US" sz="1800" dirty="0">
                <a:solidFill>
                  <a:schemeClr val="tx2">
                    <a:lumMod val="10000"/>
                  </a:schemeClr>
                </a:solidFill>
              </a:rPr>
              <a:t>We will run a custom package with our dataset and make a comparison with the findings from the original package.</a:t>
            </a:r>
          </a:p>
          <a:p>
            <a:r>
              <a:rPr lang="en-US" sz="1800" dirty="0">
                <a:solidFill>
                  <a:schemeClr val="tx2">
                    <a:lumMod val="10000"/>
                  </a:schemeClr>
                </a:solidFill>
              </a:rPr>
              <a:t>Create the </a:t>
            </a:r>
            <a:r>
              <a:rPr lang="en-US" sz="1800" b="0" i="0" dirty="0">
                <a:solidFill>
                  <a:schemeClr val="tx2">
                    <a:lumMod val="10000"/>
                  </a:schemeClr>
                </a:solidFill>
                <a:effectLst/>
                <a:highlight>
                  <a:srgbClr val="FFFFFF"/>
                </a:highlight>
              </a:rPr>
              <a:t>vignette file</a:t>
            </a:r>
            <a:r>
              <a:rPr lang="en-US" sz="1800" dirty="0">
                <a:solidFill>
                  <a:schemeClr val="tx2">
                    <a:lumMod val="10000"/>
                  </a:schemeClr>
                </a:solidFill>
                <a:highlight>
                  <a:srgbClr val="FFFFFF"/>
                </a:highlight>
              </a:rPr>
              <a:t> within the package that takes the user </a:t>
            </a:r>
            <a:r>
              <a:rPr lang="en-US" sz="1800" b="1" dirty="0">
                <a:solidFill>
                  <a:schemeClr val="tx2">
                    <a:lumMod val="10000"/>
                  </a:schemeClr>
                </a:solidFill>
                <a:highlight>
                  <a:srgbClr val="FFFFFF"/>
                </a:highlight>
              </a:rPr>
              <a:t>through the steps used in the project.</a:t>
            </a:r>
          </a:p>
          <a:p>
            <a:r>
              <a:rPr lang="en-US" sz="1800" dirty="0">
                <a:solidFill>
                  <a:schemeClr val="tx2">
                    <a:lumMod val="10000"/>
                  </a:schemeClr>
                </a:solidFill>
                <a:highlight>
                  <a:srgbClr val="FFFFFF"/>
                </a:highlight>
              </a:rPr>
              <a:t>Share the </a:t>
            </a:r>
            <a:r>
              <a:rPr lang="en-US" sz="1800" b="1" dirty="0" err="1">
                <a:solidFill>
                  <a:schemeClr val="tx2">
                    <a:lumMod val="10000"/>
                  </a:schemeClr>
                </a:solidFill>
                <a:highlight>
                  <a:srgbClr val="FFFFFF"/>
                </a:highlight>
              </a:rPr>
              <a:t>Github</a:t>
            </a:r>
            <a:r>
              <a:rPr lang="en-US" sz="1800" b="1" dirty="0">
                <a:solidFill>
                  <a:schemeClr val="tx2">
                    <a:lumMod val="10000"/>
                  </a:schemeClr>
                </a:solidFill>
                <a:highlight>
                  <a:srgbClr val="FFFFFF"/>
                </a:highlight>
              </a:rPr>
              <a:t> repo </a:t>
            </a:r>
            <a:r>
              <a:rPr lang="en-US" sz="1800" dirty="0">
                <a:solidFill>
                  <a:schemeClr val="tx2">
                    <a:lumMod val="10000"/>
                  </a:schemeClr>
                </a:solidFill>
                <a:highlight>
                  <a:srgbClr val="FFFFFF"/>
                </a:highlight>
              </a:rPr>
              <a:t>that includes the created package along with the vignette and .</a:t>
            </a:r>
            <a:r>
              <a:rPr lang="en-US" sz="1800" dirty="0" err="1">
                <a:solidFill>
                  <a:schemeClr val="tx2">
                    <a:lumMod val="10000"/>
                  </a:schemeClr>
                </a:solidFill>
                <a:highlight>
                  <a:srgbClr val="FFFFFF"/>
                </a:highlight>
              </a:rPr>
              <a:t>tar.gz</a:t>
            </a:r>
            <a:r>
              <a:rPr lang="en-US" sz="1800" dirty="0">
                <a:solidFill>
                  <a:schemeClr val="tx2">
                    <a:lumMod val="10000"/>
                  </a:schemeClr>
                </a:solidFill>
                <a:highlight>
                  <a:srgbClr val="FFFFFF"/>
                </a:highlight>
              </a:rPr>
              <a:t> file so that the custom package and vignette file are accessible.</a:t>
            </a:r>
            <a:endParaRPr lang="en-US" sz="1800" dirty="0">
              <a:solidFill>
                <a:schemeClr val="tx2">
                  <a:lumMod val="10000"/>
                </a:schemeClr>
              </a:solidFill>
            </a:endParaRPr>
          </a:p>
        </p:txBody>
      </p:sp>
    </p:spTree>
    <p:extLst>
      <p:ext uri="{BB962C8B-B14F-4D97-AF65-F5344CB8AC3E}">
        <p14:creationId xmlns:p14="http://schemas.microsoft.com/office/powerpoint/2010/main" val="155619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152400" y="1581150"/>
            <a:ext cx="3008313" cy="871538"/>
          </a:xfrm>
        </p:spPr>
        <p:txBody>
          <a:bodyPr anchor="b">
            <a:normAutofit/>
          </a:bodyPr>
          <a:lstStyle/>
          <a:p>
            <a:pPr>
              <a:lnSpc>
                <a:spcPct val="90000"/>
              </a:lnSpc>
            </a:pPr>
            <a:r>
              <a:rPr lang="en-US" sz="1700" dirty="0">
                <a:solidFill>
                  <a:schemeClr val="tx2">
                    <a:lumMod val="10000"/>
                  </a:schemeClr>
                </a:solidFill>
              </a:rPr>
              <a:t>Confirmatory factor analysis code for dataset</a:t>
            </a:r>
          </a:p>
        </p:txBody>
      </p:sp>
      <p:pic>
        <p:nvPicPr>
          <p:cNvPr id="5" name="Picture Placeholder 4" descr="A screenshot of a computer program&#10;&#10;Description automatically generated">
            <a:extLst>
              <a:ext uri="{FF2B5EF4-FFF2-40B4-BE49-F238E27FC236}">
                <a16:creationId xmlns:a16="http://schemas.microsoft.com/office/drawing/2014/main" id="{69678C9F-7E3B-0085-15BD-67432CAFC2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2568" y="514350"/>
            <a:ext cx="5080000" cy="4457700"/>
          </a:xfrm>
          <a:noFill/>
        </p:spPr>
      </p:pic>
    </p:spTree>
    <p:extLst>
      <p:ext uri="{BB962C8B-B14F-4D97-AF65-F5344CB8AC3E}">
        <p14:creationId xmlns:p14="http://schemas.microsoft.com/office/powerpoint/2010/main" val="93093930"/>
      </p:ext>
    </p:extLst>
  </p:cSld>
  <p:clrMapOvr>
    <a:masterClrMapping/>
  </p:clrMapOvr>
</p:sld>
</file>

<file path=ppt/theme/theme1.xml><?xml version="1.0" encoding="utf-8"?>
<a:theme xmlns:a="http://schemas.openxmlformats.org/drawingml/2006/main" name="16-9 Cover">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6-9 Dark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6-9 Light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6-9 White Backgrou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6128</TotalTime>
  <Words>1180</Words>
  <Application>Microsoft Macintosh PowerPoint</Application>
  <PresentationFormat>On-screen Show (16:9)</PresentationFormat>
  <Paragraphs>113</Paragraphs>
  <Slides>21</Slides>
  <Notes>9</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21</vt:i4>
      </vt:variant>
    </vt:vector>
  </HeadingPairs>
  <TitlesOfParts>
    <vt:vector size="30" baseType="lpstr">
      <vt:lpstr>Aptos</vt:lpstr>
      <vt:lpstr>Arial</vt:lpstr>
      <vt:lpstr>Arial Black</vt:lpstr>
      <vt:lpstr>Calibri</vt:lpstr>
      <vt:lpstr>Söhne</vt:lpstr>
      <vt:lpstr>16-9 Cover</vt:lpstr>
      <vt:lpstr>16-9 Dark Background</vt:lpstr>
      <vt:lpstr>16-9 Light Background</vt:lpstr>
      <vt:lpstr>16-9 White Backgroud</vt:lpstr>
      <vt:lpstr>PowerPoint Presentation</vt:lpstr>
      <vt:lpstr>Introduction</vt:lpstr>
      <vt:lpstr>Assumptions of Factor Analysis:</vt:lpstr>
      <vt:lpstr>Types of factor analysis</vt:lpstr>
      <vt:lpstr>Differences between CFA &amp; EFA (Thompson, 2004) </vt:lpstr>
      <vt:lpstr>Factor loadings and Cronbach's alpha value</vt:lpstr>
      <vt:lpstr>Background of the Data</vt:lpstr>
      <vt:lpstr>Objectives set for Group Project</vt:lpstr>
      <vt:lpstr>Confirmatory factor analysis code for dataset</vt:lpstr>
      <vt:lpstr>Confirmatory factor analysis output</vt:lpstr>
      <vt:lpstr>Exploratory factor analysis code</vt:lpstr>
      <vt:lpstr>Exploratory factor analysis output</vt:lpstr>
      <vt:lpstr>Custom R Package development </vt:lpstr>
      <vt:lpstr>Function created for a new custom package</vt:lpstr>
      <vt:lpstr>Run exploratory factor analysis with new R package</vt:lpstr>
      <vt:lpstr>Output of EFA with new custom package</vt:lpstr>
      <vt:lpstr>Run confirmatory factor analysis with new R package</vt:lpstr>
      <vt:lpstr>Output of CFA with new custom package</vt:lpstr>
      <vt:lpstr>Github Repo Url</vt:lpstr>
      <vt:lpstr>References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subject/>
  <dc:creator>University Marketing and Creative Services</dc:creator>
  <cp:keywords/>
  <dc:description/>
  <cp:lastModifiedBy>Aryal, Sajana</cp:lastModifiedBy>
  <cp:revision>408</cp:revision>
  <cp:lastPrinted>2011-01-24T02:49:42Z</cp:lastPrinted>
  <dcterms:created xsi:type="dcterms:W3CDTF">2011-06-30T15:04:08Z</dcterms:created>
  <dcterms:modified xsi:type="dcterms:W3CDTF">2024-04-29T00:12:44Z</dcterms:modified>
  <cp:category/>
</cp:coreProperties>
</file>

<file path=docProps/thumbnail.jpeg>
</file>